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RQND Pro Wide" charset="1" panose="00000500000000000000"/>
      <p:regular r:id="rId16"/>
    </p:embeddedFont>
    <p:embeddedFont>
      <p:font typeface="Fira Code" charset="1" panose="020B0809050000020004"/>
      <p:regular r:id="rId17"/>
    </p:embeddedFont>
    <p:embeddedFont>
      <p:font typeface="Fira Code Bold" charset="1" panose="020B0809050000020004"/>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jpe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6.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jpe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241505" y="0"/>
            <a:ext cx="10046495" cy="10287000"/>
            <a:chOff x="0" y="0"/>
            <a:chExt cx="13395327" cy="13716000"/>
          </a:xfrm>
        </p:grpSpPr>
        <p:pic>
          <p:nvPicPr>
            <p:cNvPr name="Picture 3" id="3"/>
            <p:cNvPicPr>
              <a:picLocks noChangeAspect="true"/>
            </p:cNvPicPr>
            <p:nvPr/>
          </p:nvPicPr>
          <p:blipFill>
            <a:blip r:embed="rId2"/>
            <a:srcRect l="17466" t="0" r="17466" b="0"/>
            <a:stretch>
              <a:fillRect/>
            </a:stretch>
          </p:blipFill>
          <p:spPr>
            <a:xfrm flipH="false" flipV="false">
              <a:off x="0" y="0"/>
              <a:ext cx="13395327" cy="13716000"/>
            </a:xfrm>
            <a:prstGeom prst="rect">
              <a:avLst/>
            </a:prstGeom>
          </p:spPr>
        </p:pic>
      </p:grpSp>
      <p:grpSp>
        <p:nvGrpSpPr>
          <p:cNvPr name="Group 4" id="4"/>
          <p:cNvGrpSpPr/>
          <p:nvPr/>
        </p:nvGrpSpPr>
        <p:grpSpPr>
          <a:xfrm rot="0">
            <a:off x="8241505" y="-123524"/>
            <a:ext cx="7137679" cy="10534048"/>
            <a:chOff x="0" y="0"/>
            <a:chExt cx="1879883" cy="2774399"/>
          </a:xfrm>
        </p:grpSpPr>
        <p:sp>
          <p:nvSpPr>
            <p:cNvPr name="Freeform 5" id="5"/>
            <p:cNvSpPr/>
            <p:nvPr/>
          </p:nvSpPr>
          <p:spPr>
            <a:xfrm flipH="false" flipV="false" rot="0">
              <a:off x="0" y="0"/>
              <a:ext cx="1879883" cy="2774399"/>
            </a:xfrm>
            <a:custGeom>
              <a:avLst/>
              <a:gdLst/>
              <a:ahLst/>
              <a:cxnLst/>
              <a:rect r="r" b="b" t="t" l="l"/>
              <a:pathLst>
                <a:path h="2774399" w="1879883">
                  <a:moveTo>
                    <a:pt x="0" y="0"/>
                  </a:moveTo>
                  <a:lnTo>
                    <a:pt x="1879883" y="0"/>
                  </a:lnTo>
                  <a:lnTo>
                    <a:pt x="1879883" y="2774399"/>
                  </a:lnTo>
                  <a:lnTo>
                    <a:pt x="0" y="2774399"/>
                  </a:lnTo>
                  <a:close/>
                </a:path>
              </a:pathLst>
            </a:custGeom>
            <a:gradFill rotWithShape="true">
              <a:gsLst>
                <a:gs pos="0">
                  <a:srgbClr val="000000">
                    <a:alpha val="100000"/>
                  </a:srgbClr>
                </a:gs>
                <a:gs pos="50000">
                  <a:srgbClr val="000000">
                    <a:alpha val="68500"/>
                  </a:srgbClr>
                </a:gs>
                <a:gs pos="100000">
                  <a:srgbClr val="000000">
                    <a:alpha val="0"/>
                  </a:srgbClr>
                </a:gs>
              </a:gsLst>
              <a:lin ang="0"/>
            </a:gradFill>
          </p:spPr>
        </p:sp>
        <p:sp>
          <p:nvSpPr>
            <p:cNvPr name="TextBox 6" id="6"/>
            <p:cNvSpPr txBox="true"/>
            <p:nvPr/>
          </p:nvSpPr>
          <p:spPr>
            <a:xfrm>
              <a:off x="0" y="-38100"/>
              <a:ext cx="1879883" cy="2812499"/>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490398" y="-387228"/>
            <a:ext cx="12782882" cy="4520178"/>
            <a:chOff x="0" y="0"/>
            <a:chExt cx="9697574" cy="3429176"/>
          </a:xfrm>
        </p:grpSpPr>
        <p:sp>
          <p:nvSpPr>
            <p:cNvPr name="Freeform 8" id="8"/>
            <p:cNvSpPr/>
            <p:nvPr/>
          </p:nvSpPr>
          <p:spPr>
            <a:xfrm flipH="false" flipV="false" rot="0">
              <a:off x="0" y="0"/>
              <a:ext cx="9697574" cy="3429176"/>
            </a:xfrm>
            <a:custGeom>
              <a:avLst/>
              <a:gdLst/>
              <a:ahLst/>
              <a:cxnLst/>
              <a:rect r="r" b="b" t="t" l="l"/>
              <a:pathLst>
                <a:path h="3429176" w="9697574">
                  <a:moveTo>
                    <a:pt x="9459449" y="0"/>
                  </a:moveTo>
                  <a:lnTo>
                    <a:pt x="9697574" y="238125"/>
                  </a:lnTo>
                  <a:lnTo>
                    <a:pt x="9697574" y="3191051"/>
                  </a:lnTo>
                  <a:lnTo>
                    <a:pt x="9459449" y="3429176"/>
                  </a:lnTo>
                  <a:lnTo>
                    <a:pt x="238125" y="3429176"/>
                  </a:lnTo>
                  <a:lnTo>
                    <a:pt x="0" y="3191051"/>
                  </a:lnTo>
                  <a:lnTo>
                    <a:pt x="0" y="238125"/>
                  </a:lnTo>
                  <a:lnTo>
                    <a:pt x="238125" y="0"/>
                  </a:lnTo>
                  <a:lnTo>
                    <a:pt x="9459449" y="0"/>
                  </a:lnTo>
                  <a:close/>
                </a:path>
              </a:pathLst>
            </a:custGeom>
            <a:solidFill>
              <a:srgbClr val="000000">
                <a:alpha val="49804"/>
              </a:srgbClr>
            </a:solidFill>
            <a:ln w="9525" cap="sq">
              <a:solidFill>
                <a:srgbClr val="C1FF72">
                  <a:alpha val="49804"/>
                </a:srgbClr>
              </a:solidFill>
              <a:prstDash val="solid"/>
              <a:miter/>
            </a:ln>
          </p:spPr>
        </p:sp>
        <p:sp>
          <p:nvSpPr>
            <p:cNvPr name="TextBox 9" id="9"/>
            <p:cNvSpPr txBox="true"/>
            <p:nvPr/>
          </p:nvSpPr>
          <p:spPr>
            <a:xfrm>
              <a:off x="63500" y="25400"/>
              <a:ext cx="9570574" cy="3340276"/>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1028700" y="3056235"/>
            <a:ext cx="1801883" cy="180188"/>
          </a:xfrm>
          <a:custGeom>
            <a:avLst/>
            <a:gdLst/>
            <a:ahLst/>
            <a:cxnLst/>
            <a:rect r="r" b="b" t="t" l="l"/>
            <a:pathLst>
              <a:path h="180188" w="1801883">
                <a:moveTo>
                  <a:pt x="0" y="0"/>
                </a:moveTo>
                <a:lnTo>
                  <a:pt x="1801883" y="0"/>
                </a:lnTo>
                <a:lnTo>
                  <a:pt x="1801883" y="180188"/>
                </a:lnTo>
                <a:lnTo>
                  <a:pt x="0" y="1801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9083412" y="3106801"/>
            <a:ext cx="316219" cy="79055"/>
          </a:xfrm>
          <a:custGeom>
            <a:avLst/>
            <a:gdLst/>
            <a:ahLst/>
            <a:cxnLst/>
            <a:rect r="r" b="b" t="t" l="l"/>
            <a:pathLst>
              <a:path h="79055" w="316219">
                <a:moveTo>
                  <a:pt x="0" y="0"/>
                </a:moveTo>
                <a:lnTo>
                  <a:pt x="316219" y="0"/>
                </a:lnTo>
                <a:lnTo>
                  <a:pt x="316219" y="79055"/>
                </a:lnTo>
                <a:lnTo>
                  <a:pt x="0" y="790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634866" y="7328186"/>
            <a:ext cx="294776" cy="254579"/>
          </a:xfrm>
          <a:custGeom>
            <a:avLst/>
            <a:gdLst/>
            <a:ahLst/>
            <a:cxnLst/>
            <a:rect r="r" b="b" t="t" l="l"/>
            <a:pathLst>
              <a:path h="254579" w="294776">
                <a:moveTo>
                  <a:pt x="0" y="0"/>
                </a:moveTo>
                <a:lnTo>
                  <a:pt x="294775" y="0"/>
                </a:lnTo>
                <a:lnTo>
                  <a:pt x="294775" y="254579"/>
                </a:lnTo>
                <a:lnTo>
                  <a:pt x="0" y="254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3" id="13"/>
          <p:cNvGrpSpPr/>
          <p:nvPr/>
        </p:nvGrpSpPr>
        <p:grpSpPr>
          <a:xfrm rot="5400000">
            <a:off x="1016797" y="5046912"/>
            <a:ext cx="190441" cy="166636"/>
            <a:chOff x="0" y="0"/>
            <a:chExt cx="812800" cy="711200"/>
          </a:xfrm>
        </p:grpSpPr>
        <p:sp>
          <p:nvSpPr>
            <p:cNvPr name="Freeform 14" id="1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C1FF72"/>
            </a:solidFill>
          </p:spPr>
        </p:sp>
        <p:sp>
          <p:nvSpPr>
            <p:cNvPr name="TextBox 15" id="15"/>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sp>
        <p:nvSpPr>
          <p:cNvPr name="AutoShape 16" id="16"/>
          <p:cNvSpPr/>
          <p:nvPr/>
        </p:nvSpPr>
        <p:spPr>
          <a:xfrm flipV="true">
            <a:off x="1028700" y="5685124"/>
            <a:ext cx="8370931" cy="0"/>
          </a:xfrm>
          <a:prstGeom prst="line">
            <a:avLst/>
          </a:prstGeom>
          <a:ln cap="flat" w="9525">
            <a:solidFill>
              <a:srgbClr val="C1FF72">
                <a:alpha val="49804"/>
              </a:srgbClr>
            </a:solidFill>
            <a:prstDash val="solid"/>
            <a:headEnd type="none" len="sm" w="sm"/>
            <a:tailEnd type="none" len="sm" w="sm"/>
          </a:ln>
        </p:spPr>
      </p:sp>
      <p:sp>
        <p:nvSpPr>
          <p:cNvPr name="TextBox 17" id="17"/>
          <p:cNvSpPr txBox="true"/>
          <p:nvPr/>
        </p:nvSpPr>
        <p:spPr>
          <a:xfrm rot="0">
            <a:off x="308379" y="925181"/>
            <a:ext cx="11501965" cy="1816728"/>
          </a:xfrm>
          <a:prstGeom prst="rect">
            <a:avLst/>
          </a:prstGeom>
        </p:spPr>
        <p:txBody>
          <a:bodyPr anchor="t" rtlCol="false" tIns="0" lIns="0" bIns="0" rIns="0">
            <a:spAutoFit/>
          </a:bodyPr>
          <a:lstStyle/>
          <a:p>
            <a:pPr algn="l">
              <a:lnSpc>
                <a:spcPts val="6544"/>
              </a:lnSpc>
            </a:pPr>
            <a:r>
              <a:rPr lang="en-US" sz="9624">
                <a:solidFill>
                  <a:srgbClr val="C1FF72"/>
                </a:solidFill>
                <a:latin typeface="RQND Pro Wide"/>
                <a:ea typeface="RQND Pro Wide"/>
                <a:cs typeface="RQND Pro Wide"/>
                <a:sym typeface="RQND Pro Wide"/>
              </a:rPr>
              <a:t>CLOUD SCALE-UP CAR </a:t>
            </a:r>
          </a:p>
        </p:txBody>
      </p:sp>
      <p:sp>
        <p:nvSpPr>
          <p:cNvPr name="TextBox 18" id="18"/>
          <p:cNvSpPr txBox="true"/>
          <p:nvPr/>
        </p:nvSpPr>
        <p:spPr>
          <a:xfrm rot="0">
            <a:off x="2100601" y="7350701"/>
            <a:ext cx="1801883" cy="209550"/>
          </a:xfrm>
          <a:prstGeom prst="rect">
            <a:avLst/>
          </a:prstGeom>
        </p:spPr>
        <p:txBody>
          <a:bodyPr anchor="t" rtlCol="false" tIns="0" lIns="0" bIns="0" rIns="0">
            <a:spAutoFit/>
          </a:bodyPr>
          <a:lstStyle/>
          <a:p>
            <a:pPr algn="l" marL="0" indent="0" lvl="0">
              <a:lnSpc>
                <a:spcPts val="1680"/>
              </a:lnSpc>
              <a:spcBef>
                <a:spcPct val="0"/>
              </a:spcBef>
            </a:pPr>
            <a:r>
              <a:rPr lang="en-US" sz="1400">
                <a:solidFill>
                  <a:srgbClr val="FFFFFF"/>
                </a:solidFill>
                <a:latin typeface="Fira Code"/>
                <a:ea typeface="Fira Code"/>
                <a:cs typeface="Fira Code"/>
                <a:sym typeface="Fira Code"/>
              </a:rPr>
              <a:t>BY MARWA AISSA</a:t>
            </a:r>
          </a:p>
        </p:txBody>
      </p:sp>
      <p:sp>
        <p:nvSpPr>
          <p:cNvPr name="TextBox 19" id="19"/>
          <p:cNvSpPr txBox="true"/>
          <p:nvPr/>
        </p:nvSpPr>
        <p:spPr>
          <a:xfrm rot="0">
            <a:off x="1471840" y="4913532"/>
            <a:ext cx="8301911" cy="452504"/>
          </a:xfrm>
          <a:prstGeom prst="rect">
            <a:avLst/>
          </a:prstGeom>
        </p:spPr>
        <p:txBody>
          <a:bodyPr anchor="t" rtlCol="false" tIns="0" lIns="0" bIns="0" rIns="0">
            <a:spAutoFit/>
          </a:bodyPr>
          <a:lstStyle/>
          <a:p>
            <a:pPr algn="l">
              <a:lnSpc>
                <a:spcPts val="2992"/>
              </a:lnSpc>
            </a:pPr>
            <a:r>
              <a:rPr lang="en-US" sz="4400">
                <a:solidFill>
                  <a:srgbClr val="FFFFFF"/>
                </a:solidFill>
                <a:latin typeface="RQND Pro Wide"/>
                <a:ea typeface="RQND Pro Wide"/>
                <a:cs typeface="RQND Pro Wide"/>
                <a:sym typeface="RQND Pro Wide"/>
              </a:rPr>
              <a:t>CAR AS A DERVICE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481463" y="1192448"/>
            <a:ext cx="13325075" cy="1602395"/>
          </a:xfrm>
          <a:prstGeom prst="rect">
            <a:avLst/>
          </a:prstGeom>
        </p:spPr>
        <p:txBody>
          <a:bodyPr anchor="t" rtlCol="false" tIns="0" lIns="0" bIns="0" rIns="0">
            <a:spAutoFit/>
          </a:bodyPr>
          <a:lstStyle/>
          <a:p>
            <a:pPr algn="ctr">
              <a:lnSpc>
                <a:spcPts val="10614"/>
              </a:lnSpc>
            </a:pPr>
            <a:r>
              <a:rPr lang="en-US" sz="15609">
                <a:solidFill>
                  <a:srgbClr val="C1FF72"/>
                </a:solidFill>
                <a:latin typeface="RQND Pro Wide"/>
                <a:ea typeface="RQND Pro Wide"/>
                <a:cs typeface="RQND Pro Wide"/>
                <a:sym typeface="RQND Pro Wide"/>
              </a:rPr>
              <a:t>THANK YOU</a:t>
            </a:r>
          </a:p>
        </p:txBody>
      </p:sp>
      <p:grpSp>
        <p:nvGrpSpPr>
          <p:cNvPr name="Group 3" id="3"/>
          <p:cNvGrpSpPr/>
          <p:nvPr/>
        </p:nvGrpSpPr>
        <p:grpSpPr>
          <a:xfrm rot="0">
            <a:off x="1028700" y="3461593"/>
            <a:ext cx="5673312" cy="5796707"/>
            <a:chOff x="0" y="0"/>
            <a:chExt cx="7564416" cy="7728943"/>
          </a:xfrm>
        </p:grpSpPr>
        <p:pic>
          <p:nvPicPr>
            <p:cNvPr name="Picture 4" id="4"/>
            <p:cNvPicPr>
              <a:picLocks noChangeAspect="true"/>
            </p:cNvPicPr>
            <p:nvPr/>
          </p:nvPicPr>
          <p:blipFill>
            <a:blip r:embed="rId2"/>
            <a:srcRect l="22059" t="0" r="22059" b="0"/>
            <a:stretch>
              <a:fillRect/>
            </a:stretch>
          </p:blipFill>
          <p:spPr>
            <a:xfrm flipH="false" flipV="false">
              <a:off x="0" y="0"/>
              <a:ext cx="7564416" cy="7728943"/>
            </a:xfrm>
            <a:prstGeom prst="rect">
              <a:avLst/>
            </a:prstGeom>
          </p:spPr>
        </p:pic>
      </p:grpSp>
      <p:grpSp>
        <p:nvGrpSpPr>
          <p:cNvPr name="Group 5" id="5"/>
          <p:cNvGrpSpPr/>
          <p:nvPr/>
        </p:nvGrpSpPr>
        <p:grpSpPr>
          <a:xfrm rot="-10800000">
            <a:off x="5303225" y="3372322"/>
            <a:ext cx="1408596" cy="5975249"/>
            <a:chOff x="0" y="0"/>
            <a:chExt cx="370988" cy="1573728"/>
          </a:xfrm>
        </p:grpSpPr>
        <p:sp>
          <p:nvSpPr>
            <p:cNvPr name="Freeform 6" id="6"/>
            <p:cNvSpPr/>
            <p:nvPr/>
          </p:nvSpPr>
          <p:spPr>
            <a:xfrm flipH="false" flipV="false" rot="0">
              <a:off x="0" y="0"/>
              <a:ext cx="370988" cy="1573728"/>
            </a:xfrm>
            <a:custGeom>
              <a:avLst/>
              <a:gdLst/>
              <a:ahLst/>
              <a:cxnLst/>
              <a:rect r="r" b="b" t="t" l="l"/>
              <a:pathLst>
                <a:path h="1573728" w="370988">
                  <a:moveTo>
                    <a:pt x="0" y="0"/>
                  </a:moveTo>
                  <a:lnTo>
                    <a:pt x="370988" y="0"/>
                  </a:lnTo>
                  <a:lnTo>
                    <a:pt x="370988" y="1573728"/>
                  </a:lnTo>
                  <a:lnTo>
                    <a:pt x="0" y="1573728"/>
                  </a:lnTo>
                  <a:close/>
                </a:path>
              </a:pathLst>
            </a:custGeom>
            <a:gradFill rotWithShape="true">
              <a:gsLst>
                <a:gs pos="0">
                  <a:srgbClr val="000000">
                    <a:alpha val="100000"/>
                  </a:srgbClr>
                </a:gs>
                <a:gs pos="50000">
                  <a:srgbClr val="000000">
                    <a:alpha val="68500"/>
                  </a:srgbClr>
                </a:gs>
                <a:gs pos="100000">
                  <a:srgbClr val="000000">
                    <a:alpha val="0"/>
                  </a:srgbClr>
                </a:gs>
              </a:gsLst>
              <a:lin ang="0"/>
            </a:gradFill>
          </p:spPr>
        </p:sp>
        <p:sp>
          <p:nvSpPr>
            <p:cNvPr name="TextBox 7" id="7"/>
            <p:cNvSpPr txBox="true"/>
            <p:nvPr/>
          </p:nvSpPr>
          <p:spPr>
            <a:xfrm>
              <a:off x="0" y="-38100"/>
              <a:ext cx="370988" cy="1611828"/>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1353514" y="3461593"/>
            <a:ext cx="5905786" cy="5796707"/>
            <a:chOff x="0" y="0"/>
            <a:chExt cx="7874382" cy="7728943"/>
          </a:xfrm>
        </p:grpSpPr>
        <p:pic>
          <p:nvPicPr>
            <p:cNvPr name="Picture 9" id="9"/>
            <p:cNvPicPr>
              <a:picLocks noChangeAspect="true"/>
            </p:cNvPicPr>
            <p:nvPr/>
          </p:nvPicPr>
          <p:blipFill>
            <a:blip r:embed="rId3"/>
            <a:srcRect l="24529" t="0" r="24529" b="0"/>
            <a:stretch>
              <a:fillRect/>
            </a:stretch>
          </p:blipFill>
          <p:spPr>
            <a:xfrm flipH="false" flipV="false">
              <a:off x="0" y="0"/>
              <a:ext cx="7874382" cy="7728943"/>
            </a:xfrm>
            <a:prstGeom prst="rect">
              <a:avLst/>
            </a:prstGeom>
          </p:spPr>
        </p:pic>
      </p:grpSp>
      <p:grpSp>
        <p:nvGrpSpPr>
          <p:cNvPr name="Group 10" id="10"/>
          <p:cNvGrpSpPr/>
          <p:nvPr/>
        </p:nvGrpSpPr>
        <p:grpSpPr>
          <a:xfrm rot="0">
            <a:off x="11324939" y="3312574"/>
            <a:ext cx="1408596" cy="5975249"/>
            <a:chOff x="0" y="0"/>
            <a:chExt cx="370988" cy="1573728"/>
          </a:xfrm>
        </p:grpSpPr>
        <p:sp>
          <p:nvSpPr>
            <p:cNvPr name="Freeform 11" id="11"/>
            <p:cNvSpPr/>
            <p:nvPr/>
          </p:nvSpPr>
          <p:spPr>
            <a:xfrm flipH="false" flipV="false" rot="0">
              <a:off x="0" y="0"/>
              <a:ext cx="370988" cy="1573728"/>
            </a:xfrm>
            <a:custGeom>
              <a:avLst/>
              <a:gdLst/>
              <a:ahLst/>
              <a:cxnLst/>
              <a:rect r="r" b="b" t="t" l="l"/>
              <a:pathLst>
                <a:path h="1573728" w="370988">
                  <a:moveTo>
                    <a:pt x="0" y="0"/>
                  </a:moveTo>
                  <a:lnTo>
                    <a:pt x="370988" y="0"/>
                  </a:lnTo>
                  <a:lnTo>
                    <a:pt x="370988" y="1573728"/>
                  </a:lnTo>
                  <a:lnTo>
                    <a:pt x="0" y="1573728"/>
                  </a:lnTo>
                  <a:close/>
                </a:path>
              </a:pathLst>
            </a:custGeom>
            <a:gradFill rotWithShape="true">
              <a:gsLst>
                <a:gs pos="0">
                  <a:srgbClr val="000000">
                    <a:alpha val="100000"/>
                  </a:srgbClr>
                </a:gs>
                <a:gs pos="50000">
                  <a:srgbClr val="000000">
                    <a:alpha val="68500"/>
                  </a:srgbClr>
                </a:gs>
                <a:gs pos="100000">
                  <a:srgbClr val="000000">
                    <a:alpha val="0"/>
                  </a:srgbClr>
                </a:gs>
              </a:gsLst>
              <a:lin ang="0"/>
            </a:gradFill>
          </p:spPr>
        </p:sp>
        <p:sp>
          <p:nvSpPr>
            <p:cNvPr name="TextBox 12" id="12"/>
            <p:cNvSpPr txBox="true"/>
            <p:nvPr/>
          </p:nvSpPr>
          <p:spPr>
            <a:xfrm>
              <a:off x="0" y="-38100"/>
              <a:ext cx="370988" cy="1611828"/>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5655746" y="3491116"/>
            <a:ext cx="6696408" cy="5796707"/>
            <a:chOff x="0" y="0"/>
            <a:chExt cx="5080146" cy="4397599"/>
          </a:xfrm>
        </p:grpSpPr>
        <p:sp>
          <p:nvSpPr>
            <p:cNvPr name="Freeform 14" id="14"/>
            <p:cNvSpPr/>
            <p:nvPr/>
          </p:nvSpPr>
          <p:spPr>
            <a:xfrm flipH="false" flipV="false" rot="0">
              <a:off x="0" y="0"/>
              <a:ext cx="5080146" cy="4397599"/>
            </a:xfrm>
            <a:custGeom>
              <a:avLst/>
              <a:gdLst/>
              <a:ahLst/>
              <a:cxnLst/>
              <a:rect r="r" b="b" t="t" l="l"/>
              <a:pathLst>
                <a:path h="4397599" w="5080146">
                  <a:moveTo>
                    <a:pt x="4842021" y="0"/>
                  </a:moveTo>
                  <a:lnTo>
                    <a:pt x="5080146" y="238125"/>
                  </a:lnTo>
                  <a:lnTo>
                    <a:pt x="5080146" y="4159474"/>
                  </a:lnTo>
                  <a:lnTo>
                    <a:pt x="4842021" y="4397599"/>
                  </a:lnTo>
                  <a:lnTo>
                    <a:pt x="238125" y="4397599"/>
                  </a:lnTo>
                  <a:lnTo>
                    <a:pt x="0" y="4159474"/>
                  </a:lnTo>
                  <a:lnTo>
                    <a:pt x="0" y="238125"/>
                  </a:lnTo>
                  <a:lnTo>
                    <a:pt x="238125" y="0"/>
                  </a:lnTo>
                  <a:lnTo>
                    <a:pt x="4842021" y="0"/>
                  </a:lnTo>
                  <a:close/>
                </a:path>
              </a:pathLst>
            </a:custGeom>
            <a:solidFill>
              <a:srgbClr val="000000">
                <a:alpha val="49804"/>
              </a:srgbClr>
            </a:solidFill>
            <a:ln w="9525" cap="sq">
              <a:solidFill>
                <a:srgbClr val="C1FF72">
                  <a:alpha val="49804"/>
                </a:srgbClr>
              </a:solidFill>
              <a:prstDash val="solid"/>
              <a:miter/>
            </a:ln>
          </p:spPr>
        </p:sp>
        <p:sp>
          <p:nvSpPr>
            <p:cNvPr name="TextBox 15" id="15"/>
            <p:cNvSpPr txBox="true"/>
            <p:nvPr/>
          </p:nvSpPr>
          <p:spPr>
            <a:xfrm>
              <a:off x="63500" y="25400"/>
              <a:ext cx="4953146" cy="4308699"/>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true" rot="0">
            <a:off x="15806537" y="1717700"/>
            <a:ext cx="1452763" cy="628650"/>
          </a:xfrm>
          <a:custGeom>
            <a:avLst/>
            <a:gdLst/>
            <a:ahLst/>
            <a:cxnLst/>
            <a:rect r="r" b="b" t="t" l="l"/>
            <a:pathLst>
              <a:path h="628650" w="1452763">
                <a:moveTo>
                  <a:pt x="0" y="628650"/>
                </a:moveTo>
                <a:lnTo>
                  <a:pt x="1452763" y="628650"/>
                </a:lnTo>
                <a:lnTo>
                  <a:pt x="1452763" y="0"/>
                </a:lnTo>
                <a:lnTo>
                  <a:pt x="0" y="0"/>
                </a:lnTo>
                <a:lnTo>
                  <a:pt x="0" y="62865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true" flipV="true" rot="0">
            <a:off x="1028700" y="1717700"/>
            <a:ext cx="1452763" cy="628650"/>
          </a:xfrm>
          <a:custGeom>
            <a:avLst/>
            <a:gdLst/>
            <a:ahLst/>
            <a:cxnLst/>
            <a:rect r="r" b="b" t="t" l="l"/>
            <a:pathLst>
              <a:path h="628650" w="1452763">
                <a:moveTo>
                  <a:pt x="1452763" y="628650"/>
                </a:moveTo>
                <a:lnTo>
                  <a:pt x="0" y="628650"/>
                </a:lnTo>
                <a:lnTo>
                  <a:pt x="0" y="0"/>
                </a:lnTo>
                <a:lnTo>
                  <a:pt x="1452763" y="0"/>
                </a:lnTo>
                <a:lnTo>
                  <a:pt x="1452763" y="62865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8" id="18"/>
          <p:cNvSpPr txBox="true"/>
          <p:nvPr/>
        </p:nvSpPr>
        <p:spPr>
          <a:xfrm rot="0">
            <a:off x="6682962" y="4084443"/>
            <a:ext cx="4641977" cy="1195454"/>
          </a:xfrm>
          <a:prstGeom prst="rect">
            <a:avLst/>
          </a:prstGeom>
        </p:spPr>
        <p:txBody>
          <a:bodyPr anchor="t" rtlCol="false" tIns="0" lIns="0" bIns="0" rIns="0">
            <a:spAutoFit/>
          </a:bodyPr>
          <a:lstStyle/>
          <a:p>
            <a:pPr algn="ctr">
              <a:lnSpc>
                <a:spcPts val="2992"/>
              </a:lnSpc>
            </a:pPr>
            <a:r>
              <a:rPr lang="en-US" sz="4400">
                <a:solidFill>
                  <a:srgbClr val="FFFFFF"/>
                </a:solidFill>
                <a:latin typeface="RQND Pro Wide"/>
                <a:ea typeface="RQND Pro Wide"/>
                <a:cs typeface="RQND Pro Wide"/>
                <a:sym typeface="RQND Pro Wide"/>
              </a:rPr>
              <a:t> UNE RÉVOLUTION ÉVOLUTIVE</a:t>
            </a:r>
          </a:p>
        </p:txBody>
      </p:sp>
      <p:sp>
        <p:nvSpPr>
          <p:cNvPr name="TextBox 19" id="19"/>
          <p:cNvSpPr txBox="true"/>
          <p:nvPr/>
        </p:nvSpPr>
        <p:spPr>
          <a:xfrm rot="0">
            <a:off x="6682962" y="6369472"/>
            <a:ext cx="4641977" cy="1847850"/>
          </a:xfrm>
          <a:prstGeom prst="rect">
            <a:avLst/>
          </a:prstGeom>
        </p:spPr>
        <p:txBody>
          <a:bodyPr anchor="t" rtlCol="false" tIns="0" lIns="0" bIns="0" rIns="0">
            <a:spAutoFit/>
          </a:bodyPr>
          <a:lstStyle/>
          <a:p>
            <a:pPr algn="ctr" marL="0" indent="0" lvl="0">
              <a:lnSpc>
                <a:spcPts val="2999"/>
              </a:lnSpc>
              <a:spcBef>
                <a:spcPct val="0"/>
              </a:spcBef>
            </a:pPr>
            <a:r>
              <a:rPr lang="en-US" sz="2499">
                <a:solidFill>
                  <a:srgbClr val="FFFFFF"/>
                </a:solidFill>
                <a:latin typeface="Fira Code"/>
                <a:ea typeface="Fira Code"/>
                <a:cs typeface="Fira Code"/>
                <a:sym typeface="Fira Code"/>
              </a:rPr>
              <a:t>U</a:t>
            </a:r>
            <a:r>
              <a:rPr lang="en-US" sz="2499" strike="noStrike" u="none">
                <a:solidFill>
                  <a:srgbClr val="FFFFFF"/>
                </a:solidFill>
                <a:latin typeface="Fira Code"/>
                <a:ea typeface="Fira Code"/>
                <a:cs typeface="Fira Code"/>
                <a:sym typeface="Fira Code"/>
              </a:rPr>
              <a:t>n</a:t>
            </a:r>
            <a:r>
              <a:rPr lang="en-US" sz="2499" strike="noStrike" u="none">
                <a:solidFill>
                  <a:srgbClr val="FFFFFF"/>
                </a:solidFill>
                <a:latin typeface="Fira Code"/>
                <a:ea typeface="Fira Code"/>
                <a:cs typeface="Fira Code"/>
                <a:sym typeface="Fira Code"/>
              </a:rPr>
              <a:t>e</a:t>
            </a:r>
            <a:r>
              <a:rPr lang="en-US" sz="2499" strike="noStrike" u="none">
                <a:solidFill>
                  <a:srgbClr val="FFFFFF"/>
                </a:solidFill>
                <a:latin typeface="Fira Code"/>
                <a:ea typeface="Fira Code"/>
                <a:cs typeface="Fira Code"/>
                <a:sym typeface="Fira Code"/>
              </a:rPr>
              <a:t> </a:t>
            </a:r>
            <a:r>
              <a:rPr lang="en-US" sz="2499" strike="noStrike" u="none">
                <a:solidFill>
                  <a:srgbClr val="FFFFFF"/>
                </a:solidFill>
                <a:latin typeface="Fira Code"/>
                <a:ea typeface="Fira Code"/>
                <a:cs typeface="Fira Code"/>
                <a:sym typeface="Fira Code"/>
              </a:rPr>
              <a:t>v</a:t>
            </a:r>
            <a:r>
              <a:rPr lang="en-US" sz="2499" strike="noStrike" u="none">
                <a:solidFill>
                  <a:srgbClr val="FFFFFF"/>
                </a:solidFill>
                <a:latin typeface="Fira Code"/>
                <a:ea typeface="Fira Code"/>
                <a:cs typeface="Fira Code"/>
                <a:sym typeface="Fira Code"/>
              </a:rPr>
              <a:t>o</a:t>
            </a:r>
            <a:r>
              <a:rPr lang="en-US" sz="2499" strike="noStrike" u="none">
                <a:solidFill>
                  <a:srgbClr val="FFFFFF"/>
                </a:solidFill>
                <a:latin typeface="Fira Code"/>
                <a:ea typeface="Fira Code"/>
                <a:cs typeface="Fira Code"/>
                <a:sym typeface="Fira Code"/>
              </a:rPr>
              <a:t>it</a:t>
            </a:r>
            <a:r>
              <a:rPr lang="en-US" sz="2499" strike="noStrike" u="none">
                <a:solidFill>
                  <a:srgbClr val="FFFFFF"/>
                </a:solidFill>
                <a:latin typeface="Fira Code"/>
                <a:ea typeface="Fira Code"/>
                <a:cs typeface="Fira Code"/>
                <a:sym typeface="Fira Code"/>
              </a:rPr>
              <a:t>ure</a:t>
            </a:r>
            <a:r>
              <a:rPr lang="en-US" sz="2499" strike="noStrike" u="none">
                <a:solidFill>
                  <a:srgbClr val="FFFFFF"/>
                </a:solidFill>
                <a:latin typeface="Fira Code"/>
                <a:ea typeface="Fira Code"/>
                <a:cs typeface="Fira Code"/>
                <a:sym typeface="Fira Code"/>
              </a:rPr>
              <a:t> c</a:t>
            </a:r>
            <a:r>
              <a:rPr lang="en-US" sz="2499" strike="noStrike" u="none">
                <a:solidFill>
                  <a:srgbClr val="FFFFFF"/>
                </a:solidFill>
                <a:latin typeface="Fira Code"/>
                <a:ea typeface="Fira Code"/>
                <a:cs typeface="Fira Code"/>
                <a:sym typeface="Fira Code"/>
              </a:rPr>
              <a:t>on</a:t>
            </a:r>
            <a:r>
              <a:rPr lang="en-US" sz="2499" strike="noStrike" u="none">
                <a:solidFill>
                  <a:srgbClr val="FFFFFF"/>
                </a:solidFill>
                <a:latin typeface="Fira Code"/>
                <a:ea typeface="Fira Code"/>
                <a:cs typeface="Fira Code"/>
                <a:sym typeface="Fira Code"/>
              </a:rPr>
              <a:t>çue</a:t>
            </a:r>
            <a:r>
              <a:rPr lang="en-US" sz="2499" strike="noStrike" u="none">
                <a:solidFill>
                  <a:srgbClr val="FFFFFF"/>
                </a:solidFill>
                <a:latin typeface="Fira Code"/>
                <a:ea typeface="Fira Code"/>
                <a:cs typeface="Fira Code"/>
                <a:sym typeface="Fira Code"/>
              </a:rPr>
              <a:t> </a:t>
            </a:r>
            <a:r>
              <a:rPr lang="en-US" sz="2499" strike="noStrike" u="none">
                <a:solidFill>
                  <a:srgbClr val="FFFFFF"/>
                </a:solidFill>
                <a:latin typeface="Fira Code"/>
                <a:ea typeface="Fira Code"/>
                <a:cs typeface="Fira Code"/>
                <a:sym typeface="Fira Code"/>
              </a:rPr>
              <a:t>comm</a:t>
            </a:r>
            <a:r>
              <a:rPr lang="en-US" sz="2499" strike="noStrike" u="none">
                <a:solidFill>
                  <a:srgbClr val="FFFFFF"/>
                </a:solidFill>
                <a:latin typeface="Fira Code"/>
                <a:ea typeface="Fira Code"/>
                <a:cs typeface="Fira Code"/>
                <a:sym typeface="Fira Code"/>
              </a:rPr>
              <a:t>e </a:t>
            </a:r>
            <a:r>
              <a:rPr lang="en-US" sz="2499" strike="noStrike" u="none">
                <a:solidFill>
                  <a:srgbClr val="FFFFFF"/>
                </a:solidFill>
                <a:latin typeface="Fira Code"/>
                <a:ea typeface="Fira Code"/>
                <a:cs typeface="Fira Code"/>
                <a:sym typeface="Fira Code"/>
              </a:rPr>
              <a:t>un </a:t>
            </a:r>
            <a:r>
              <a:rPr lang="en-US" sz="2499" strike="noStrike" u="none">
                <a:solidFill>
                  <a:srgbClr val="FFFFFF"/>
                </a:solidFill>
                <a:latin typeface="Fira Code"/>
                <a:ea typeface="Fira Code"/>
                <a:cs typeface="Fira Code"/>
                <a:sym typeface="Fira Code"/>
              </a:rPr>
              <a:t>or</a:t>
            </a:r>
            <a:r>
              <a:rPr lang="en-US" sz="2499" strike="noStrike" u="none">
                <a:solidFill>
                  <a:srgbClr val="FFFFFF"/>
                </a:solidFill>
                <a:latin typeface="Fira Code"/>
                <a:ea typeface="Fira Code"/>
                <a:cs typeface="Fira Code"/>
                <a:sym typeface="Fira Code"/>
              </a:rPr>
              <a:t>g</a:t>
            </a:r>
            <a:r>
              <a:rPr lang="en-US" sz="2499" strike="noStrike" u="none">
                <a:solidFill>
                  <a:srgbClr val="FFFFFF"/>
                </a:solidFill>
                <a:latin typeface="Fira Code"/>
                <a:ea typeface="Fira Code"/>
                <a:cs typeface="Fira Code"/>
                <a:sym typeface="Fira Code"/>
              </a:rPr>
              <a:t>an</a:t>
            </a:r>
            <a:r>
              <a:rPr lang="en-US" sz="2499" strike="noStrike" u="none">
                <a:solidFill>
                  <a:srgbClr val="FFFFFF"/>
                </a:solidFill>
                <a:latin typeface="Fira Code"/>
                <a:ea typeface="Fira Code"/>
                <a:cs typeface="Fira Code"/>
                <a:sym typeface="Fira Code"/>
              </a:rPr>
              <a:t>is</a:t>
            </a:r>
            <a:r>
              <a:rPr lang="en-US" sz="2499" strike="noStrike" u="none">
                <a:solidFill>
                  <a:srgbClr val="FFFFFF"/>
                </a:solidFill>
                <a:latin typeface="Fira Code"/>
                <a:ea typeface="Fira Code"/>
                <a:cs typeface="Fira Code"/>
                <a:sym typeface="Fira Code"/>
              </a:rPr>
              <a:t>m</a:t>
            </a:r>
            <a:r>
              <a:rPr lang="en-US" sz="2499" strike="noStrike" u="none">
                <a:solidFill>
                  <a:srgbClr val="FFFFFF"/>
                </a:solidFill>
                <a:latin typeface="Fira Code"/>
                <a:ea typeface="Fira Code"/>
                <a:cs typeface="Fira Code"/>
                <a:sym typeface="Fira Code"/>
              </a:rPr>
              <a:t>e</a:t>
            </a:r>
            <a:r>
              <a:rPr lang="en-US" sz="2499" strike="noStrike" u="none">
                <a:solidFill>
                  <a:srgbClr val="FFFFFF"/>
                </a:solidFill>
                <a:latin typeface="Fira Code"/>
                <a:ea typeface="Fira Code"/>
                <a:cs typeface="Fira Code"/>
                <a:sym typeface="Fira Code"/>
              </a:rPr>
              <a:t> vi</a:t>
            </a:r>
            <a:r>
              <a:rPr lang="en-US" sz="2499" strike="noStrike" u="none">
                <a:solidFill>
                  <a:srgbClr val="FFFFFF"/>
                </a:solidFill>
                <a:latin typeface="Fira Code"/>
                <a:ea typeface="Fira Code"/>
                <a:cs typeface="Fira Code"/>
                <a:sym typeface="Fira Code"/>
              </a:rPr>
              <a:t>van</a:t>
            </a:r>
            <a:r>
              <a:rPr lang="en-US" sz="2499" strike="noStrike" u="none">
                <a:solidFill>
                  <a:srgbClr val="FFFFFF"/>
                </a:solidFill>
                <a:latin typeface="Fira Code"/>
                <a:ea typeface="Fira Code"/>
                <a:cs typeface="Fira Code"/>
                <a:sym typeface="Fira Code"/>
              </a:rPr>
              <a:t>t </a:t>
            </a:r>
            <a:r>
              <a:rPr lang="en-US" sz="2499" strike="noStrike" u="none">
                <a:solidFill>
                  <a:srgbClr val="FFFFFF"/>
                </a:solidFill>
                <a:latin typeface="Fira Code"/>
                <a:ea typeface="Fira Code"/>
                <a:cs typeface="Fira Code"/>
                <a:sym typeface="Fira Code"/>
              </a:rPr>
              <a:t>: q</a:t>
            </a:r>
            <a:r>
              <a:rPr lang="en-US" sz="2499" strike="noStrike" u="none">
                <a:solidFill>
                  <a:srgbClr val="FFFFFF"/>
                </a:solidFill>
                <a:latin typeface="Fira Code"/>
                <a:ea typeface="Fira Code"/>
                <a:cs typeface="Fira Code"/>
                <a:sym typeface="Fira Code"/>
              </a:rPr>
              <a:t>ui a</a:t>
            </a:r>
            <a:r>
              <a:rPr lang="en-US" sz="2499" strike="noStrike" u="none">
                <a:solidFill>
                  <a:srgbClr val="FFFFFF"/>
                </a:solidFill>
                <a:latin typeface="Fira Code"/>
                <a:ea typeface="Fira Code"/>
                <a:cs typeface="Fira Code"/>
                <a:sym typeface="Fira Code"/>
              </a:rPr>
              <a:t>pprend,</a:t>
            </a:r>
            <a:r>
              <a:rPr lang="en-US" sz="2499" strike="noStrike" u="none">
                <a:solidFill>
                  <a:srgbClr val="FFFFFF"/>
                </a:solidFill>
                <a:latin typeface="Fira Code"/>
                <a:ea typeface="Fira Code"/>
                <a:cs typeface="Fira Code"/>
                <a:sym typeface="Fira Code"/>
              </a:rPr>
              <a:t> s</a:t>
            </a:r>
            <a:r>
              <a:rPr lang="en-US" sz="2499" strike="noStrike" u="none">
                <a:solidFill>
                  <a:srgbClr val="FFFFFF"/>
                </a:solidFill>
                <a:latin typeface="Fira Code"/>
                <a:ea typeface="Fira Code"/>
                <a:cs typeface="Fira Code"/>
                <a:sym typeface="Fira Code"/>
              </a:rPr>
              <a:t>’</a:t>
            </a:r>
            <a:r>
              <a:rPr lang="en-US" sz="2499" strike="noStrike" u="none">
                <a:solidFill>
                  <a:srgbClr val="FFFFFF"/>
                </a:solidFill>
                <a:latin typeface="Fira Code"/>
                <a:ea typeface="Fira Code"/>
                <a:cs typeface="Fira Code"/>
                <a:sym typeface="Fira Code"/>
              </a:rPr>
              <a:t>a</a:t>
            </a:r>
            <a:r>
              <a:rPr lang="en-US" sz="2499" strike="noStrike" u="none">
                <a:solidFill>
                  <a:srgbClr val="FFFFFF"/>
                </a:solidFill>
                <a:latin typeface="Fira Code"/>
                <a:ea typeface="Fira Code"/>
                <a:cs typeface="Fira Code"/>
                <a:sym typeface="Fira Code"/>
              </a:rPr>
              <a:t>dap</a:t>
            </a:r>
            <a:r>
              <a:rPr lang="en-US" sz="2499" strike="noStrike" u="none">
                <a:solidFill>
                  <a:srgbClr val="FFFFFF"/>
                </a:solidFill>
                <a:latin typeface="Fira Code"/>
                <a:ea typeface="Fira Code"/>
                <a:cs typeface="Fira Code"/>
                <a:sym typeface="Fira Code"/>
              </a:rPr>
              <a:t>te </a:t>
            </a:r>
            <a:r>
              <a:rPr lang="en-US" sz="2499" strike="noStrike" u="none">
                <a:solidFill>
                  <a:srgbClr val="FFFFFF"/>
                </a:solidFill>
                <a:latin typeface="Fira Code"/>
                <a:ea typeface="Fira Code"/>
                <a:cs typeface="Fira Code"/>
                <a:sym typeface="Fira Code"/>
              </a:rPr>
              <a:t>e</a:t>
            </a:r>
            <a:r>
              <a:rPr lang="en-US" sz="2499" strike="noStrike" u="none">
                <a:solidFill>
                  <a:srgbClr val="FFFFFF"/>
                </a:solidFill>
                <a:latin typeface="Fira Code"/>
                <a:ea typeface="Fira Code"/>
                <a:cs typeface="Fira Code"/>
                <a:sym typeface="Fira Code"/>
              </a:rPr>
              <a:t>t</a:t>
            </a:r>
            <a:r>
              <a:rPr lang="en-US" sz="2499" strike="noStrike" u="none">
                <a:solidFill>
                  <a:srgbClr val="FFFFFF"/>
                </a:solidFill>
                <a:latin typeface="Fira Code"/>
                <a:ea typeface="Fira Code"/>
                <a:cs typeface="Fira Code"/>
                <a:sym typeface="Fira Code"/>
              </a:rPr>
              <a:t> évolue g</a:t>
            </a:r>
            <a:r>
              <a:rPr lang="en-US" sz="2499" strike="noStrike" u="none">
                <a:solidFill>
                  <a:srgbClr val="FFFFFF"/>
                </a:solidFill>
                <a:latin typeface="Fira Code"/>
                <a:ea typeface="Fira Code"/>
                <a:cs typeface="Fira Code"/>
                <a:sym typeface="Fira Code"/>
              </a:rPr>
              <a:t>r</a:t>
            </a:r>
            <a:r>
              <a:rPr lang="en-US" sz="2499" strike="noStrike" u="none">
                <a:solidFill>
                  <a:srgbClr val="FFFFFF"/>
                </a:solidFill>
                <a:latin typeface="Fira Code"/>
                <a:ea typeface="Fira Code"/>
                <a:cs typeface="Fira Code"/>
                <a:sym typeface="Fira Code"/>
              </a:rPr>
              <a:t>âce </a:t>
            </a:r>
            <a:r>
              <a:rPr lang="en-US" sz="2499" strike="noStrike" u="none">
                <a:solidFill>
                  <a:srgbClr val="FFFFFF"/>
                </a:solidFill>
                <a:latin typeface="Fira Code"/>
                <a:ea typeface="Fira Code"/>
                <a:cs typeface="Fira Code"/>
                <a:sym typeface="Fira Code"/>
              </a:rPr>
              <a:t>a</a:t>
            </a:r>
            <a:r>
              <a:rPr lang="en-US" sz="2499" strike="noStrike" u="none">
                <a:solidFill>
                  <a:srgbClr val="FFFFFF"/>
                </a:solidFill>
                <a:latin typeface="Fira Code"/>
                <a:ea typeface="Fira Code"/>
                <a:cs typeface="Fira Code"/>
                <a:sym typeface="Fira Code"/>
              </a:rPr>
              <a:t>u Cl</a:t>
            </a:r>
            <a:r>
              <a:rPr lang="en-US" sz="2499" strike="noStrike" u="none">
                <a:solidFill>
                  <a:srgbClr val="FFFFFF"/>
                </a:solidFill>
                <a:latin typeface="Fira Code"/>
                <a:ea typeface="Fira Code"/>
                <a:cs typeface="Fira Code"/>
                <a:sym typeface="Fira Code"/>
              </a:rPr>
              <a:t>o</a:t>
            </a:r>
            <a:r>
              <a:rPr lang="en-US" sz="2499" strike="noStrike" u="none">
                <a:solidFill>
                  <a:srgbClr val="FFFFFF"/>
                </a:solidFill>
                <a:latin typeface="Fira Code"/>
                <a:ea typeface="Fira Code"/>
                <a:cs typeface="Fira Code"/>
                <a:sym typeface="Fira Code"/>
              </a:rPr>
              <a:t>ud</a:t>
            </a:r>
            <a:r>
              <a:rPr lang="en-US" sz="2499" strike="noStrike" u="none">
                <a:solidFill>
                  <a:srgbClr val="FFFFFF"/>
                </a:solidFill>
                <a:latin typeface="Fira Code"/>
                <a:ea typeface="Fira Code"/>
                <a:cs typeface="Fira Code"/>
                <a:sym typeface="Fira Code"/>
              </a:rPr>
              <a:t> </a:t>
            </a:r>
            <a:r>
              <a:rPr lang="en-US" sz="2499" strike="noStrike" u="none">
                <a:solidFill>
                  <a:srgbClr val="FFFFFF"/>
                </a:solidFill>
                <a:latin typeface="Fira Code"/>
                <a:ea typeface="Fira Code"/>
                <a:cs typeface="Fira Code"/>
                <a:sym typeface="Fira Code"/>
              </a:rPr>
              <a:t>e</a:t>
            </a:r>
            <a:r>
              <a:rPr lang="en-US" sz="2499" strike="noStrike" u="none">
                <a:solidFill>
                  <a:srgbClr val="FFFFFF"/>
                </a:solidFill>
                <a:latin typeface="Fira Code"/>
                <a:ea typeface="Fira Code"/>
                <a:cs typeface="Fira Code"/>
                <a:sym typeface="Fira Code"/>
              </a:rPr>
              <a:t>t</a:t>
            </a:r>
            <a:r>
              <a:rPr lang="en-US" sz="2499" strike="noStrike" u="none">
                <a:solidFill>
                  <a:srgbClr val="FFFFFF"/>
                </a:solidFill>
                <a:latin typeface="Fira Code"/>
                <a:ea typeface="Fira Code"/>
                <a:cs typeface="Fira Code"/>
                <a:sym typeface="Fira Code"/>
              </a:rPr>
              <a:t> à</a:t>
            </a:r>
            <a:r>
              <a:rPr lang="en-US" sz="2499" strike="noStrike" u="none">
                <a:solidFill>
                  <a:srgbClr val="FFFFFF"/>
                </a:solidFill>
                <a:latin typeface="Fira Code"/>
                <a:ea typeface="Fira Code"/>
                <a:cs typeface="Fira Code"/>
                <a:sym typeface="Fira Code"/>
              </a:rPr>
              <a:t> </a:t>
            </a:r>
            <a:r>
              <a:rPr lang="en-US" sz="2499" strike="noStrike" u="none">
                <a:solidFill>
                  <a:srgbClr val="FFFFFF"/>
                </a:solidFill>
                <a:latin typeface="Fira Code"/>
                <a:ea typeface="Fira Code"/>
                <a:cs typeface="Fira Code"/>
                <a:sym typeface="Fira Code"/>
              </a:rPr>
              <a:t>l’u</a:t>
            </a:r>
            <a:r>
              <a:rPr lang="en-US" sz="2499" strike="noStrike" u="none">
                <a:solidFill>
                  <a:srgbClr val="FFFFFF"/>
                </a:solidFill>
                <a:latin typeface="Fira Code"/>
                <a:ea typeface="Fira Code"/>
                <a:cs typeface="Fira Code"/>
                <a:sym typeface="Fira Code"/>
              </a:rPr>
              <a:t>t</a:t>
            </a:r>
            <a:r>
              <a:rPr lang="en-US" sz="2499" strike="noStrike" u="none">
                <a:solidFill>
                  <a:srgbClr val="FFFFFF"/>
                </a:solidFill>
                <a:latin typeface="Fira Code"/>
                <a:ea typeface="Fira Code"/>
                <a:cs typeface="Fira Code"/>
                <a:sym typeface="Fira Code"/>
              </a:rPr>
              <a:t>ilisa</a:t>
            </a:r>
            <a:r>
              <a:rPr lang="en-US" sz="2499" strike="noStrike" u="none">
                <a:solidFill>
                  <a:srgbClr val="FFFFFF"/>
                </a:solidFill>
                <a:latin typeface="Fira Code"/>
                <a:ea typeface="Fira Code"/>
                <a:cs typeface="Fira Code"/>
                <a:sym typeface="Fira Code"/>
              </a:rPr>
              <a:t>te</a:t>
            </a:r>
            <a:r>
              <a:rPr lang="en-US" sz="2499" strike="noStrike" u="none">
                <a:solidFill>
                  <a:srgbClr val="FFFFFF"/>
                </a:solidFill>
                <a:latin typeface="Fira Code"/>
                <a:ea typeface="Fira Code"/>
                <a:cs typeface="Fira Code"/>
                <a:sym typeface="Fira Code"/>
              </a:rPr>
              <a:t>u</a:t>
            </a:r>
            <a:r>
              <a:rPr lang="en-US" sz="2499" strike="noStrike" u="none">
                <a:solidFill>
                  <a:srgbClr val="FFFFFF"/>
                </a:solidFill>
                <a:latin typeface="Fira Code"/>
                <a:ea typeface="Fira Code"/>
                <a:cs typeface="Fira Code"/>
                <a:sym typeface="Fira Code"/>
              </a:rPr>
              <a:t>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7591425" cy="8229600"/>
            <a:chOff x="0" y="0"/>
            <a:chExt cx="10121900" cy="10972800"/>
          </a:xfrm>
        </p:grpSpPr>
        <p:pic>
          <p:nvPicPr>
            <p:cNvPr name="Picture 3" id="3"/>
            <p:cNvPicPr>
              <a:picLocks noChangeAspect="true"/>
            </p:cNvPicPr>
            <p:nvPr/>
          </p:nvPicPr>
          <p:blipFill>
            <a:blip r:embed="rId2"/>
            <a:srcRect l="0" t="13887" r="0" b="13887"/>
            <a:stretch>
              <a:fillRect/>
            </a:stretch>
          </p:blipFill>
          <p:spPr>
            <a:xfrm flipH="false" flipV="false">
              <a:off x="0" y="0"/>
              <a:ext cx="10121900" cy="10972800"/>
            </a:xfrm>
            <a:prstGeom prst="rect">
              <a:avLst/>
            </a:prstGeom>
          </p:spPr>
        </p:pic>
      </p:grpSp>
      <p:grpSp>
        <p:nvGrpSpPr>
          <p:cNvPr name="Group 4" id="4"/>
          <p:cNvGrpSpPr/>
          <p:nvPr/>
        </p:nvGrpSpPr>
        <p:grpSpPr>
          <a:xfrm rot="0">
            <a:off x="8620125" y="2546958"/>
            <a:ext cx="8782760" cy="6711342"/>
            <a:chOff x="0" y="0"/>
            <a:chExt cx="5197206" cy="3971443"/>
          </a:xfrm>
        </p:grpSpPr>
        <p:sp>
          <p:nvSpPr>
            <p:cNvPr name="Freeform 5" id="5"/>
            <p:cNvSpPr/>
            <p:nvPr/>
          </p:nvSpPr>
          <p:spPr>
            <a:xfrm flipH="false" flipV="false" rot="0">
              <a:off x="0" y="0"/>
              <a:ext cx="5197206" cy="3971442"/>
            </a:xfrm>
            <a:custGeom>
              <a:avLst/>
              <a:gdLst/>
              <a:ahLst/>
              <a:cxnLst/>
              <a:rect r="r" b="b" t="t" l="l"/>
              <a:pathLst>
                <a:path h="3971442" w="5197206">
                  <a:moveTo>
                    <a:pt x="4959081" y="0"/>
                  </a:moveTo>
                  <a:lnTo>
                    <a:pt x="5197206" y="238125"/>
                  </a:lnTo>
                  <a:lnTo>
                    <a:pt x="5197206" y="3733317"/>
                  </a:lnTo>
                  <a:lnTo>
                    <a:pt x="4959081" y="3971442"/>
                  </a:lnTo>
                  <a:lnTo>
                    <a:pt x="238125" y="3971442"/>
                  </a:lnTo>
                  <a:lnTo>
                    <a:pt x="0" y="3733317"/>
                  </a:lnTo>
                  <a:lnTo>
                    <a:pt x="0" y="238125"/>
                  </a:lnTo>
                  <a:lnTo>
                    <a:pt x="238125" y="0"/>
                  </a:lnTo>
                  <a:lnTo>
                    <a:pt x="4959081" y="0"/>
                  </a:lnTo>
                  <a:close/>
                </a:path>
              </a:pathLst>
            </a:custGeom>
            <a:solidFill>
              <a:srgbClr val="000000">
                <a:alpha val="49804"/>
              </a:srgbClr>
            </a:solidFill>
            <a:ln w="9525" cap="sq">
              <a:solidFill>
                <a:srgbClr val="C1FF72">
                  <a:alpha val="49804"/>
                </a:srgbClr>
              </a:solidFill>
              <a:prstDash val="solid"/>
              <a:miter/>
            </a:ln>
          </p:spPr>
        </p:sp>
        <p:sp>
          <p:nvSpPr>
            <p:cNvPr name="TextBox 6" id="6"/>
            <p:cNvSpPr txBox="true"/>
            <p:nvPr/>
          </p:nvSpPr>
          <p:spPr>
            <a:xfrm>
              <a:off x="63500" y="25400"/>
              <a:ext cx="5070206" cy="3882543"/>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10800000">
            <a:off x="4620003" y="936304"/>
            <a:ext cx="4009647" cy="8414391"/>
            <a:chOff x="0" y="0"/>
            <a:chExt cx="1056039" cy="2216136"/>
          </a:xfrm>
        </p:grpSpPr>
        <p:sp>
          <p:nvSpPr>
            <p:cNvPr name="Freeform 8" id="8"/>
            <p:cNvSpPr/>
            <p:nvPr/>
          </p:nvSpPr>
          <p:spPr>
            <a:xfrm flipH="false" flipV="false" rot="0">
              <a:off x="0" y="0"/>
              <a:ext cx="1056039" cy="2216136"/>
            </a:xfrm>
            <a:custGeom>
              <a:avLst/>
              <a:gdLst/>
              <a:ahLst/>
              <a:cxnLst/>
              <a:rect r="r" b="b" t="t" l="l"/>
              <a:pathLst>
                <a:path h="2216136" w="1056039">
                  <a:moveTo>
                    <a:pt x="0" y="0"/>
                  </a:moveTo>
                  <a:lnTo>
                    <a:pt x="1056039" y="0"/>
                  </a:lnTo>
                  <a:lnTo>
                    <a:pt x="1056039" y="2216136"/>
                  </a:lnTo>
                  <a:lnTo>
                    <a:pt x="0" y="2216136"/>
                  </a:lnTo>
                  <a:close/>
                </a:path>
              </a:pathLst>
            </a:custGeom>
            <a:gradFill rotWithShape="true">
              <a:gsLst>
                <a:gs pos="0">
                  <a:srgbClr val="000000">
                    <a:alpha val="100000"/>
                  </a:srgbClr>
                </a:gs>
                <a:gs pos="50000">
                  <a:srgbClr val="000000">
                    <a:alpha val="68500"/>
                  </a:srgbClr>
                </a:gs>
                <a:gs pos="100000">
                  <a:srgbClr val="000000">
                    <a:alpha val="0"/>
                  </a:srgbClr>
                </a:gs>
              </a:gsLst>
              <a:lin ang="0"/>
            </a:gradFill>
          </p:spPr>
        </p:sp>
        <p:sp>
          <p:nvSpPr>
            <p:cNvPr name="TextBox 9" id="9"/>
            <p:cNvSpPr txBox="true"/>
            <p:nvPr/>
          </p:nvSpPr>
          <p:spPr>
            <a:xfrm>
              <a:off x="0" y="-38100"/>
              <a:ext cx="1056039" cy="2254236"/>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351177" y="8787995"/>
            <a:ext cx="238551" cy="185202"/>
          </a:xfrm>
          <a:custGeom>
            <a:avLst/>
            <a:gdLst/>
            <a:ahLst/>
            <a:cxnLst/>
            <a:rect r="r" b="b" t="t" l="l"/>
            <a:pathLst>
              <a:path h="185202" w="238551">
                <a:moveTo>
                  <a:pt x="0" y="0"/>
                </a:moveTo>
                <a:lnTo>
                  <a:pt x="238552" y="0"/>
                </a:lnTo>
                <a:lnTo>
                  <a:pt x="238552" y="185202"/>
                </a:lnTo>
                <a:lnTo>
                  <a:pt x="0" y="1852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true" rot="0">
            <a:off x="1351177" y="1313803"/>
            <a:ext cx="238551" cy="185202"/>
          </a:xfrm>
          <a:custGeom>
            <a:avLst/>
            <a:gdLst/>
            <a:ahLst/>
            <a:cxnLst/>
            <a:rect r="r" b="b" t="t" l="l"/>
            <a:pathLst>
              <a:path h="185202" w="238551">
                <a:moveTo>
                  <a:pt x="0" y="185202"/>
                </a:moveTo>
                <a:lnTo>
                  <a:pt x="238552" y="185202"/>
                </a:lnTo>
                <a:lnTo>
                  <a:pt x="238552" y="0"/>
                </a:lnTo>
                <a:lnTo>
                  <a:pt x="0" y="0"/>
                </a:lnTo>
                <a:lnTo>
                  <a:pt x="0" y="18520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8696553" y="632575"/>
            <a:ext cx="8706332" cy="1068474"/>
          </a:xfrm>
          <a:prstGeom prst="rect">
            <a:avLst/>
          </a:prstGeom>
        </p:spPr>
        <p:txBody>
          <a:bodyPr anchor="t" rtlCol="false" tIns="0" lIns="0" bIns="0" rIns="0">
            <a:spAutoFit/>
          </a:bodyPr>
          <a:lstStyle/>
          <a:p>
            <a:pPr algn="l">
              <a:lnSpc>
                <a:spcPts val="7621"/>
              </a:lnSpc>
            </a:pPr>
            <a:r>
              <a:rPr lang="en-US" sz="8862">
                <a:solidFill>
                  <a:srgbClr val="C1FF72"/>
                </a:solidFill>
                <a:latin typeface="RQND Pro Wide"/>
                <a:ea typeface="RQND Pro Wide"/>
                <a:cs typeface="RQND Pro Wide"/>
                <a:sym typeface="RQND Pro Wide"/>
              </a:rPr>
              <a:t>INTRODUCTION</a:t>
            </a:r>
          </a:p>
        </p:txBody>
      </p:sp>
      <p:sp>
        <p:nvSpPr>
          <p:cNvPr name="TextBox 13" id="13"/>
          <p:cNvSpPr txBox="true"/>
          <p:nvPr/>
        </p:nvSpPr>
        <p:spPr>
          <a:xfrm rot="0">
            <a:off x="9600162" y="3097516"/>
            <a:ext cx="6822685" cy="5895975"/>
          </a:xfrm>
          <a:prstGeom prst="rect">
            <a:avLst/>
          </a:prstGeom>
        </p:spPr>
        <p:txBody>
          <a:bodyPr anchor="t" rtlCol="false" tIns="0" lIns="0" bIns="0" rIns="0">
            <a:spAutoFit/>
          </a:bodyPr>
          <a:lstStyle/>
          <a:p>
            <a:pPr algn="l">
              <a:lnSpc>
                <a:spcPts val="3479"/>
              </a:lnSpc>
            </a:pPr>
          </a:p>
          <a:p>
            <a:pPr algn="l">
              <a:lnSpc>
                <a:spcPts val="3479"/>
              </a:lnSpc>
            </a:pPr>
            <a:r>
              <a:rPr lang="en-US" sz="2899">
                <a:solidFill>
                  <a:srgbClr val="FFFFFF"/>
                </a:solidFill>
                <a:latin typeface="Fira Code"/>
                <a:ea typeface="Fira Code"/>
                <a:cs typeface="Fira Code"/>
                <a:sym typeface="Fira Code"/>
              </a:rPr>
              <a:t>Les voitures électriques actuelles, même les plus avancées, ne permettent pas aux utilisateurs de personnaliser ou d’améliorer leurs performances ou leurs composants physiques. Pour obtenir une nouvelle expérience, il faut acheter un nouveau modèle, ce qui coûte cher et limite l’innovation.</a:t>
            </a:r>
          </a:p>
          <a:p>
            <a:pPr algn="l">
              <a:lnSpc>
                <a:spcPts val="2399"/>
              </a:lnSpc>
            </a:pPr>
          </a:p>
          <a:p>
            <a:pPr algn="l">
              <a:lnSpc>
                <a:spcPts val="2759"/>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7707250" y="1038225"/>
            <a:ext cx="9621192" cy="6907603"/>
            <a:chOff x="0" y="0"/>
            <a:chExt cx="12828256" cy="9210137"/>
          </a:xfrm>
        </p:grpSpPr>
        <p:pic>
          <p:nvPicPr>
            <p:cNvPr name="Picture 3" id="3"/>
            <p:cNvPicPr>
              <a:picLocks noChangeAspect="true"/>
            </p:cNvPicPr>
            <p:nvPr/>
          </p:nvPicPr>
          <p:blipFill>
            <a:blip r:embed="rId2"/>
            <a:srcRect l="3529" t="0" r="3529" b="0"/>
            <a:stretch>
              <a:fillRect/>
            </a:stretch>
          </p:blipFill>
          <p:spPr>
            <a:xfrm flipH="false" flipV="false">
              <a:off x="0" y="0"/>
              <a:ext cx="12828256" cy="9210137"/>
            </a:xfrm>
            <a:prstGeom prst="rect">
              <a:avLst/>
            </a:prstGeom>
          </p:spPr>
        </p:pic>
      </p:grpSp>
      <p:grpSp>
        <p:nvGrpSpPr>
          <p:cNvPr name="Group 4" id="4"/>
          <p:cNvGrpSpPr/>
          <p:nvPr/>
        </p:nvGrpSpPr>
        <p:grpSpPr>
          <a:xfrm rot="-5400000">
            <a:off x="10829502" y="1387269"/>
            <a:ext cx="3351882" cy="9784286"/>
            <a:chOff x="0" y="0"/>
            <a:chExt cx="882800" cy="2576931"/>
          </a:xfrm>
        </p:grpSpPr>
        <p:sp>
          <p:nvSpPr>
            <p:cNvPr name="Freeform 5" id="5"/>
            <p:cNvSpPr/>
            <p:nvPr/>
          </p:nvSpPr>
          <p:spPr>
            <a:xfrm flipH="false" flipV="false" rot="0">
              <a:off x="0" y="0"/>
              <a:ext cx="882800" cy="2576931"/>
            </a:xfrm>
            <a:custGeom>
              <a:avLst/>
              <a:gdLst/>
              <a:ahLst/>
              <a:cxnLst/>
              <a:rect r="r" b="b" t="t" l="l"/>
              <a:pathLst>
                <a:path h="2576931" w="882800">
                  <a:moveTo>
                    <a:pt x="0" y="0"/>
                  </a:moveTo>
                  <a:lnTo>
                    <a:pt x="882800" y="0"/>
                  </a:lnTo>
                  <a:lnTo>
                    <a:pt x="882800" y="2576931"/>
                  </a:lnTo>
                  <a:lnTo>
                    <a:pt x="0" y="2576931"/>
                  </a:lnTo>
                  <a:close/>
                </a:path>
              </a:pathLst>
            </a:custGeom>
            <a:gradFill rotWithShape="true">
              <a:gsLst>
                <a:gs pos="0">
                  <a:srgbClr val="000000">
                    <a:alpha val="100000"/>
                  </a:srgbClr>
                </a:gs>
                <a:gs pos="50000">
                  <a:srgbClr val="000000">
                    <a:alpha val="68500"/>
                  </a:srgbClr>
                </a:gs>
                <a:gs pos="100000">
                  <a:srgbClr val="000000">
                    <a:alpha val="0"/>
                  </a:srgbClr>
                </a:gs>
              </a:gsLst>
              <a:lin ang="0"/>
            </a:gradFill>
          </p:spPr>
        </p:sp>
        <p:sp>
          <p:nvSpPr>
            <p:cNvPr name="TextBox 6" id="6"/>
            <p:cNvSpPr txBox="true"/>
            <p:nvPr/>
          </p:nvSpPr>
          <p:spPr>
            <a:xfrm>
              <a:off x="0" y="-38100"/>
              <a:ext cx="882800" cy="2615031"/>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028700" y="4603471"/>
            <a:ext cx="5649850" cy="4502626"/>
            <a:chOff x="0" y="0"/>
            <a:chExt cx="4286188" cy="3415861"/>
          </a:xfrm>
        </p:grpSpPr>
        <p:sp>
          <p:nvSpPr>
            <p:cNvPr name="Freeform 8" id="8"/>
            <p:cNvSpPr/>
            <p:nvPr/>
          </p:nvSpPr>
          <p:spPr>
            <a:xfrm flipH="false" flipV="false" rot="0">
              <a:off x="0" y="0"/>
              <a:ext cx="4286188" cy="3415861"/>
            </a:xfrm>
            <a:custGeom>
              <a:avLst/>
              <a:gdLst/>
              <a:ahLst/>
              <a:cxnLst/>
              <a:rect r="r" b="b" t="t" l="l"/>
              <a:pathLst>
                <a:path h="3415861" w="4286188">
                  <a:moveTo>
                    <a:pt x="4048063" y="0"/>
                  </a:moveTo>
                  <a:lnTo>
                    <a:pt x="4286188" y="238125"/>
                  </a:lnTo>
                  <a:lnTo>
                    <a:pt x="4286188" y="3177736"/>
                  </a:lnTo>
                  <a:lnTo>
                    <a:pt x="4048063" y="3415861"/>
                  </a:lnTo>
                  <a:lnTo>
                    <a:pt x="238125" y="3415861"/>
                  </a:lnTo>
                  <a:lnTo>
                    <a:pt x="0" y="3177736"/>
                  </a:lnTo>
                  <a:lnTo>
                    <a:pt x="0" y="238125"/>
                  </a:lnTo>
                  <a:lnTo>
                    <a:pt x="238125" y="0"/>
                  </a:lnTo>
                  <a:lnTo>
                    <a:pt x="4048063" y="0"/>
                  </a:lnTo>
                  <a:close/>
                </a:path>
              </a:pathLst>
            </a:custGeom>
            <a:solidFill>
              <a:srgbClr val="000000">
                <a:alpha val="49804"/>
              </a:srgbClr>
            </a:solidFill>
            <a:ln w="9525" cap="sq">
              <a:solidFill>
                <a:srgbClr val="C1FF72">
                  <a:alpha val="49804"/>
                </a:srgbClr>
              </a:solidFill>
              <a:prstDash val="solid"/>
              <a:miter/>
            </a:ln>
          </p:spPr>
        </p:sp>
        <p:sp>
          <p:nvSpPr>
            <p:cNvPr name="TextBox 9" id="9"/>
            <p:cNvSpPr txBox="true"/>
            <p:nvPr/>
          </p:nvSpPr>
          <p:spPr>
            <a:xfrm>
              <a:off x="63500" y="25400"/>
              <a:ext cx="4159188" cy="3326961"/>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1028700" y="3041371"/>
            <a:ext cx="1452763" cy="628650"/>
          </a:xfrm>
          <a:custGeom>
            <a:avLst/>
            <a:gdLst/>
            <a:ahLst/>
            <a:cxnLst/>
            <a:rect r="r" b="b" t="t" l="l"/>
            <a:pathLst>
              <a:path h="628650" w="1452763">
                <a:moveTo>
                  <a:pt x="0" y="0"/>
                </a:moveTo>
                <a:lnTo>
                  <a:pt x="1452763" y="0"/>
                </a:lnTo>
                <a:lnTo>
                  <a:pt x="1452763" y="628650"/>
                </a:lnTo>
                <a:lnTo>
                  <a:pt x="0" y="6286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11" id="11"/>
          <p:cNvSpPr/>
          <p:nvPr/>
        </p:nvSpPr>
        <p:spPr>
          <a:xfrm flipV="true">
            <a:off x="1028696" y="1033462"/>
            <a:ext cx="5555899" cy="4763"/>
          </a:xfrm>
          <a:prstGeom prst="line">
            <a:avLst/>
          </a:prstGeom>
          <a:ln cap="flat" w="9525">
            <a:solidFill>
              <a:srgbClr val="C1FF72">
                <a:alpha val="49804"/>
              </a:srgbClr>
            </a:solidFill>
            <a:prstDash val="solid"/>
            <a:headEnd type="none" len="sm" w="sm"/>
            <a:tailEnd type="none" len="sm" w="sm"/>
          </a:ln>
        </p:spPr>
      </p:sp>
      <p:sp>
        <p:nvSpPr>
          <p:cNvPr name="TextBox 12" id="12"/>
          <p:cNvSpPr txBox="true"/>
          <p:nvPr/>
        </p:nvSpPr>
        <p:spPr>
          <a:xfrm rot="0">
            <a:off x="7707250" y="7524006"/>
            <a:ext cx="10075536" cy="1097087"/>
          </a:xfrm>
          <a:prstGeom prst="rect">
            <a:avLst/>
          </a:prstGeom>
        </p:spPr>
        <p:txBody>
          <a:bodyPr anchor="t" rtlCol="false" tIns="0" lIns="0" bIns="0" rIns="0">
            <a:spAutoFit/>
          </a:bodyPr>
          <a:lstStyle/>
          <a:p>
            <a:pPr algn="l">
              <a:lnSpc>
                <a:spcPts val="7202"/>
              </a:lnSpc>
            </a:pPr>
            <a:r>
              <a:rPr lang="en-US" sz="10592">
                <a:solidFill>
                  <a:srgbClr val="C1FF72"/>
                </a:solidFill>
                <a:latin typeface="RQND Pro Wide"/>
                <a:ea typeface="RQND Pro Wide"/>
                <a:cs typeface="RQND Pro Wide"/>
                <a:sym typeface="RQND Pro Wide"/>
              </a:rPr>
              <a:t>SCALE-UP</a:t>
            </a:r>
          </a:p>
        </p:txBody>
      </p:sp>
      <p:sp>
        <p:nvSpPr>
          <p:cNvPr name="TextBox 13" id="13"/>
          <p:cNvSpPr txBox="true"/>
          <p:nvPr/>
        </p:nvSpPr>
        <p:spPr>
          <a:xfrm rot="0">
            <a:off x="1028700" y="1765045"/>
            <a:ext cx="5649850" cy="445900"/>
          </a:xfrm>
          <a:prstGeom prst="rect">
            <a:avLst/>
          </a:prstGeom>
        </p:spPr>
        <p:txBody>
          <a:bodyPr anchor="t" rtlCol="false" tIns="0" lIns="0" bIns="0" rIns="0">
            <a:spAutoFit/>
          </a:bodyPr>
          <a:lstStyle/>
          <a:p>
            <a:pPr algn="l">
              <a:lnSpc>
                <a:spcPts val="2924"/>
              </a:lnSpc>
            </a:pPr>
            <a:r>
              <a:rPr lang="en-US" sz="4300">
                <a:solidFill>
                  <a:srgbClr val="FFFFFF"/>
                </a:solidFill>
                <a:latin typeface="RQND Pro Wide"/>
                <a:ea typeface="RQND Pro Wide"/>
                <a:cs typeface="RQND Pro Wide"/>
                <a:sym typeface="RQND Pro Wide"/>
              </a:rPr>
              <a:t>SOLUTION PROPOSÈ</a:t>
            </a:r>
          </a:p>
        </p:txBody>
      </p:sp>
      <p:sp>
        <p:nvSpPr>
          <p:cNvPr name="TextBox 14" id="14"/>
          <p:cNvSpPr txBox="true"/>
          <p:nvPr/>
        </p:nvSpPr>
        <p:spPr>
          <a:xfrm rot="0">
            <a:off x="1487510" y="4603471"/>
            <a:ext cx="4732230" cy="4333875"/>
          </a:xfrm>
          <a:prstGeom prst="rect">
            <a:avLst/>
          </a:prstGeom>
        </p:spPr>
        <p:txBody>
          <a:bodyPr anchor="t" rtlCol="false" tIns="0" lIns="0" bIns="0" rIns="0">
            <a:spAutoFit/>
          </a:bodyPr>
          <a:lstStyle/>
          <a:p>
            <a:pPr algn="l">
              <a:lnSpc>
                <a:spcPts val="3959"/>
              </a:lnSpc>
            </a:pPr>
          </a:p>
          <a:p>
            <a:pPr algn="l">
              <a:lnSpc>
                <a:spcPts val="2399"/>
              </a:lnSpc>
            </a:pPr>
            <a:r>
              <a:rPr lang="en-US" sz="1999">
                <a:solidFill>
                  <a:srgbClr val="FFFFFF"/>
                </a:solidFill>
                <a:latin typeface="Fira Code"/>
                <a:ea typeface="Fira Code"/>
                <a:cs typeface="Fira Code"/>
                <a:sym typeface="Fira Code"/>
              </a:rPr>
              <a:t>Créer une voiture modulaire intelligente, connectée au Cloud et fonctionnant sur un modèle Car-as-a-Service, où chaque utilisateur peut adapter sa voiture selon ses besoins via un système de Scale-Up.</a:t>
            </a:r>
          </a:p>
          <a:p>
            <a:pPr algn="l">
              <a:lnSpc>
                <a:spcPts val="2399"/>
              </a:lnSpc>
            </a:pPr>
            <a:r>
              <a:rPr lang="en-US" sz="1999">
                <a:solidFill>
                  <a:srgbClr val="FFFFFF"/>
                </a:solidFill>
                <a:latin typeface="Fira Code"/>
                <a:ea typeface="Fira Code"/>
                <a:cs typeface="Fira Code"/>
                <a:sym typeface="Fira Code"/>
              </a:rPr>
              <a:t>Ainsi, la voiture devient évolutive — aussi bien au niveau du software que du hardware — comme un ordinateur connecté.</a:t>
            </a:r>
          </a:p>
          <a:p>
            <a:pPr algn="l">
              <a:lnSpc>
                <a:spcPts val="2399"/>
              </a:lnSpc>
            </a:pPr>
          </a:p>
        </p:txBody>
      </p:sp>
      <p:grpSp>
        <p:nvGrpSpPr>
          <p:cNvPr name="Group 15" id="15"/>
          <p:cNvGrpSpPr/>
          <p:nvPr/>
        </p:nvGrpSpPr>
        <p:grpSpPr>
          <a:xfrm rot="5400000">
            <a:off x="6500012" y="3491483"/>
            <a:ext cx="190441" cy="166636"/>
            <a:chOff x="0" y="0"/>
            <a:chExt cx="812800" cy="711200"/>
          </a:xfrm>
        </p:grpSpPr>
        <p:sp>
          <p:nvSpPr>
            <p:cNvPr name="Freeform 16" id="1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C1FF72"/>
            </a:solidFill>
          </p:spPr>
        </p:sp>
        <p:sp>
          <p:nvSpPr>
            <p:cNvPr name="TextBox 17" id="17"/>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true" flipV="true" rot="0">
            <a:off x="17020749" y="7629128"/>
            <a:ext cx="238551" cy="185202"/>
          </a:xfrm>
          <a:custGeom>
            <a:avLst/>
            <a:gdLst/>
            <a:ahLst/>
            <a:cxnLst/>
            <a:rect r="r" b="b" t="t" l="l"/>
            <a:pathLst>
              <a:path h="185202" w="238551">
                <a:moveTo>
                  <a:pt x="238551" y="185202"/>
                </a:moveTo>
                <a:lnTo>
                  <a:pt x="0" y="185202"/>
                </a:lnTo>
                <a:lnTo>
                  <a:pt x="0" y="0"/>
                </a:lnTo>
                <a:lnTo>
                  <a:pt x="238551" y="0"/>
                </a:lnTo>
                <a:lnTo>
                  <a:pt x="238551" y="185202"/>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028700" y="7019721"/>
            <a:ext cx="8603130" cy="2015946"/>
          </a:xfrm>
          <a:prstGeom prst="rect">
            <a:avLst/>
          </a:prstGeom>
        </p:spPr>
        <p:txBody>
          <a:bodyPr anchor="t" rtlCol="false" tIns="0" lIns="0" bIns="0" rIns="0">
            <a:spAutoFit/>
          </a:bodyPr>
          <a:lstStyle/>
          <a:p>
            <a:pPr algn="l">
              <a:lnSpc>
                <a:spcPts val="5156"/>
              </a:lnSpc>
            </a:pPr>
            <a:r>
              <a:rPr lang="en-US" sz="6212">
                <a:solidFill>
                  <a:srgbClr val="C1FF72"/>
                </a:solidFill>
                <a:latin typeface="RQND Pro Wide"/>
                <a:ea typeface="RQND Pro Wide"/>
                <a:cs typeface="RQND Pro Wide"/>
                <a:sym typeface="RQND Pro Wide"/>
              </a:rPr>
              <a:t>LES COMPOSANTS ET LEUR FONCTIONNEMENT</a:t>
            </a:r>
          </a:p>
        </p:txBody>
      </p:sp>
      <p:grpSp>
        <p:nvGrpSpPr>
          <p:cNvPr name="Group 3" id="3"/>
          <p:cNvGrpSpPr/>
          <p:nvPr/>
        </p:nvGrpSpPr>
        <p:grpSpPr>
          <a:xfrm rot="0">
            <a:off x="10748722" y="365660"/>
            <a:ext cx="6510578" cy="9406990"/>
            <a:chOff x="0" y="0"/>
            <a:chExt cx="4939169" cy="7136495"/>
          </a:xfrm>
        </p:grpSpPr>
        <p:sp>
          <p:nvSpPr>
            <p:cNvPr name="Freeform 4" id="4"/>
            <p:cNvSpPr/>
            <p:nvPr/>
          </p:nvSpPr>
          <p:spPr>
            <a:xfrm flipH="false" flipV="false" rot="0">
              <a:off x="0" y="0"/>
              <a:ext cx="4939169" cy="7136495"/>
            </a:xfrm>
            <a:custGeom>
              <a:avLst/>
              <a:gdLst/>
              <a:ahLst/>
              <a:cxnLst/>
              <a:rect r="r" b="b" t="t" l="l"/>
              <a:pathLst>
                <a:path h="7136495" w="4939169">
                  <a:moveTo>
                    <a:pt x="4701044" y="0"/>
                  </a:moveTo>
                  <a:lnTo>
                    <a:pt x="4939169" y="238125"/>
                  </a:lnTo>
                  <a:lnTo>
                    <a:pt x="4939169" y="6898370"/>
                  </a:lnTo>
                  <a:lnTo>
                    <a:pt x="4701044" y="7136495"/>
                  </a:lnTo>
                  <a:lnTo>
                    <a:pt x="238125" y="7136495"/>
                  </a:lnTo>
                  <a:lnTo>
                    <a:pt x="0" y="6898370"/>
                  </a:lnTo>
                  <a:lnTo>
                    <a:pt x="0" y="238125"/>
                  </a:lnTo>
                  <a:lnTo>
                    <a:pt x="238125" y="0"/>
                  </a:lnTo>
                  <a:lnTo>
                    <a:pt x="4701044" y="0"/>
                  </a:lnTo>
                  <a:close/>
                </a:path>
              </a:pathLst>
            </a:custGeom>
            <a:solidFill>
              <a:srgbClr val="000000">
                <a:alpha val="49804"/>
              </a:srgbClr>
            </a:solidFill>
            <a:ln w="9525" cap="sq">
              <a:solidFill>
                <a:srgbClr val="C1FF72">
                  <a:alpha val="49804"/>
                </a:srgbClr>
              </a:solidFill>
              <a:prstDash val="solid"/>
              <a:miter/>
            </a:ln>
          </p:spPr>
        </p:sp>
        <p:sp>
          <p:nvSpPr>
            <p:cNvPr name="TextBox 5" id="5"/>
            <p:cNvSpPr txBox="true"/>
            <p:nvPr/>
          </p:nvSpPr>
          <p:spPr>
            <a:xfrm>
              <a:off x="63500" y="25400"/>
              <a:ext cx="4812169" cy="7047595"/>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0" y="925830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6D8800"/>
            </a:solidFill>
          </p:spPr>
        </p:sp>
        <p:sp>
          <p:nvSpPr>
            <p:cNvPr name="TextBox 8" id="8"/>
            <p:cNvSpPr txBox="true"/>
            <p:nvPr/>
          </p:nvSpPr>
          <p:spPr>
            <a:xfrm>
              <a:off x="0" y="0"/>
              <a:ext cx="270933" cy="270933"/>
            </a:xfrm>
            <a:prstGeom prst="rect">
              <a:avLst/>
            </a:prstGeom>
          </p:spPr>
          <p:txBody>
            <a:bodyPr anchor="ctr" rtlCol="false" tIns="50800" lIns="50800" bIns="50800" rIns="50800"/>
            <a:lstStyle/>
            <a:p>
              <a:pPr algn="ctr">
                <a:lnSpc>
                  <a:spcPts val="1680"/>
                </a:lnSpc>
              </a:pPr>
            </a:p>
          </p:txBody>
        </p:sp>
      </p:grpSp>
      <p:grpSp>
        <p:nvGrpSpPr>
          <p:cNvPr name="Group 9" id="9"/>
          <p:cNvGrpSpPr/>
          <p:nvPr/>
        </p:nvGrpSpPr>
        <p:grpSpPr>
          <a:xfrm rot="0">
            <a:off x="11455404" y="894640"/>
            <a:ext cx="2008521" cy="2136415"/>
            <a:chOff x="0" y="0"/>
            <a:chExt cx="2678028" cy="2848553"/>
          </a:xfrm>
        </p:grpSpPr>
        <p:pic>
          <p:nvPicPr>
            <p:cNvPr name="Picture 10" id="10"/>
            <p:cNvPicPr>
              <a:picLocks noChangeAspect="true"/>
            </p:cNvPicPr>
            <p:nvPr/>
          </p:nvPicPr>
          <p:blipFill>
            <a:blip r:embed="rId2"/>
            <a:srcRect l="26644" t="0" r="26644" b="0"/>
            <a:stretch>
              <a:fillRect/>
            </a:stretch>
          </p:blipFill>
          <p:spPr>
            <a:xfrm flipH="false" flipV="false">
              <a:off x="0" y="0"/>
              <a:ext cx="2678028" cy="2848553"/>
            </a:xfrm>
            <a:prstGeom prst="rect">
              <a:avLst/>
            </a:prstGeom>
          </p:spPr>
        </p:pic>
      </p:grpSp>
      <p:grpSp>
        <p:nvGrpSpPr>
          <p:cNvPr name="Group 11" id="11"/>
          <p:cNvGrpSpPr/>
          <p:nvPr/>
        </p:nvGrpSpPr>
        <p:grpSpPr>
          <a:xfrm rot="0">
            <a:off x="1162740" y="1132764"/>
            <a:ext cx="9076723" cy="5410419"/>
            <a:chOff x="0" y="0"/>
            <a:chExt cx="6885942" cy="4104547"/>
          </a:xfrm>
        </p:grpSpPr>
        <p:sp>
          <p:nvSpPr>
            <p:cNvPr name="Freeform 12" id="12"/>
            <p:cNvSpPr/>
            <p:nvPr/>
          </p:nvSpPr>
          <p:spPr>
            <a:xfrm flipH="false" flipV="false" rot="0">
              <a:off x="0" y="0"/>
              <a:ext cx="6885942" cy="4104547"/>
            </a:xfrm>
            <a:custGeom>
              <a:avLst/>
              <a:gdLst/>
              <a:ahLst/>
              <a:cxnLst/>
              <a:rect r="r" b="b" t="t" l="l"/>
              <a:pathLst>
                <a:path h="4104547" w="6885942">
                  <a:moveTo>
                    <a:pt x="6647817" y="0"/>
                  </a:moveTo>
                  <a:lnTo>
                    <a:pt x="6885942" y="238125"/>
                  </a:lnTo>
                  <a:lnTo>
                    <a:pt x="6885942" y="3866422"/>
                  </a:lnTo>
                  <a:lnTo>
                    <a:pt x="6647817" y="4104547"/>
                  </a:lnTo>
                  <a:lnTo>
                    <a:pt x="238125" y="4104547"/>
                  </a:lnTo>
                  <a:lnTo>
                    <a:pt x="0" y="3866422"/>
                  </a:lnTo>
                  <a:lnTo>
                    <a:pt x="0" y="238125"/>
                  </a:lnTo>
                  <a:lnTo>
                    <a:pt x="238125" y="0"/>
                  </a:lnTo>
                  <a:lnTo>
                    <a:pt x="6647817" y="0"/>
                  </a:lnTo>
                  <a:close/>
                </a:path>
              </a:pathLst>
            </a:custGeom>
            <a:solidFill>
              <a:srgbClr val="000000">
                <a:alpha val="49804"/>
              </a:srgbClr>
            </a:solidFill>
            <a:ln w="9525" cap="sq">
              <a:solidFill>
                <a:srgbClr val="C1FF72">
                  <a:alpha val="49804"/>
                </a:srgbClr>
              </a:solidFill>
              <a:prstDash val="solid"/>
              <a:miter/>
            </a:ln>
          </p:spPr>
        </p:sp>
        <p:sp>
          <p:nvSpPr>
            <p:cNvPr name="TextBox 13" id="13"/>
            <p:cNvSpPr txBox="true"/>
            <p:nvPr/>
          </p:nvSpPr>
          <p:spPr>
            <a:xfrm>
              <a:off x="63500" y="25400"/>
              <a:ext cx="6758942" cy="4015647"/>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351286" y="2016007"/>
            <a:ext cx="2008521" cy="2136415"/>
            <a:chOff x="0" y="0"/>
            <a:chExt cx="2678028" cy="2848553"/>
          </a:xfrm>
        </p:grpSpPr>
        <p:pic>
          <p:nvPicPr>
            <p:cNvPr name="Picture 15" id="15"/>
            <p:cNvPicPr>
              <a:picLocks noChangeAspect="true"/>
            </p:cNvPicPr>
            <p:nvPr/>
          </p:nvPicPr>
          <p:blipFill>
            <a:blip r:embed="rId3"/>
            <a:srcRect l="18627" t="0" r="18627" b="0"/>
            <a:stretch>
              <a:fillRect/>
            </a:stretch>
          </p:blipFill>
          <p:spPr>
            <a:xfrm flipH="false" flipV="false">
              <a:off x="0" y="0"/>
              <a:ext cx="2678028" cy="2848553"/>
            </a:xfrm>
            <a:prstGeom prst="rect">
              <a:avLst/>
            </a:prstGeom>
          </p:spPr>
        </p:pic>
      </p:grpSp>
      <p:sp>
        <p:nvSpPr>
          <p:cNvPr name="Freeform 16" id="16"/>
          <p:cNvSpPr/>
          <p:nvPr/>
        </p:nvSpPr>
        <p:spPr>
          <a:xfrm flipH="false" flipV="true" rot="0">
            <a:off x="1028700" y="6237672"/>
            <a:ext cx="1452763" cy="628650"/>
          </a:xfrm>
          <a:custGeom>
            <a:avLst/>
            <a:gdLst/>
            <a:ahLst/>
            <a:cxnLst/>
            <a:rect r="r" b="b" t="t" l="l"/>
            <a:pathLst>
              <a:path h="628650" w="1452763">
                <a:moveTo>
                  <a:pt x="0" y="628650"/>
                </a:moveTo>
                <a:lnTo>
                  <a:pt x="1452763" y="628650"/>
                </a:lnTo>
                <a:lnTo>
                  <a:pt x="1452763" y="0"/>
                </a:lnTo>
                <a:lnTo>
                  <a:pt x="0" y="0"/>
                </a:lnTo>
                <a:lnTo>
                  <a:pt x="0" y="62865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7" id="17"/>
          <p:cNvSpPr/>
          <p:nvPr/>
        </p:nvSpPr>
        <p:spPr>
          <a:xfrm>
            <a:off x="3359807" y="365660"/>
            <a:ext cx="6510574" cy="0"/>
          </a:xfrm>
          <a:prstGeom prst="line">
            <a:avLst/>
          </a:prstGeom>
          <a:ln cap="flat" w="9525">
            <a:solidFill>
              <a:srgbClr val="C1FF72">
                <a:alpha val="49804"/>
              </a:srgbClr>
            </a:solidFill>
            <a:prstDash val="solid"/>
            <a:headEnd type="none" len="sm" w="sm"/>
            <a:tailEnd type="none" len="sm" w="sm"/>
          </a:ln>
        </p:spPr>
      </p:sp>
      <p:sp>
        <p:nvSpPr>
          <p:cNvPr name="Freeform 18" id="18"/>
          <p:cNvSpPr/>
          <p:nvPr/>
        </p:nvSpPr>
        <p:spPr>
          <a:xfrm flipH="false" flipV="true" rot="0">
            <a:off x="1028700" y="1028700"/>
            <a:ext cx="268081" cy="208128"/>
          </a:xfrm>
          <a:custGeom>
            <a:avLst/>
            <a:gdLst/>
            <a:ahLst/>
            <a:cxnLst/>
            <a:rect r="r" b="b" t="t" l="l"/>
            <a:pathLst>
              <a:path h="208128" w="268081">
                <a:moveTo>
                  <a:pt x="0" y="208128"/>
                </a:moveTo>
                <a:lnTo>
                  <a:pt x="268081" y="208128"/>
                </a:lnTo>
                <a:lnTo>
                  <a:pt x="268081" y="0"/>
                </a:lnTo>
                <a:lnTo>
                  <a:pt x="0" y="0"/>
                </a:lnTo>
                <a:lnTo>
                  <a:pt x="0" y="208128"/>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true" flipV="false" rot="0">
            <a:off x="9631830" y="9073098"/>
            <a:ext cx="238551" cy="185202"/>
          </a:xfrm>
          <a:custGeom>
            <a:avLst/>
            <a:gdLst/>
            <a:ahLst/>
            <a:cxnLst/>
            <a:rect r="r" b="b" t="t" l="l"/>
            <a:pathLst>
              <a:path h="185202" w="238551">
                <a:moveTo>
                  <a:pt x="238551" y="0"/>
                </a:moveTo>
                <a:lnTo>
                  <a:pt x="0" y="0"/>
                </a:lnTo>
                <a:lnTo>
                  <a:pt x="0" y="185202"/>
                </a:lnTo>
                <a:lnTo>
                  <a:pt x="238551" y="185202"/>
                </a:lnTo>
                <a:lnTo>
                  <a:pt x="23855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14004011" y="1277047"/>
            <a:ext cx="2643537" cy="1371600"/>
          </a:xfrm>
          <a:prstGeom prst="rect">
            <a:avLst/>
          </a:prstGeom>
        </p:spPr>
        <p:txBody>
          <a:bodyPr anchor="t" rtlCol="false" tIns="0" lIns="0" bIns="0" rIns="0">
            <a:spAutoFit/>
          </a:bodyPr>
          <a:lstStyle/>
          <a:p>
            <a:pPr algn="l">
              <a:lnSpc>
                <a:spcPts val="2759"/>
              </a:lnSpc>
            </a:pPr>
            <a:r>
              <a:rPr lang="en-US" sz="2299" b="true">
                <a:solidFill>
                  <a:srgbClr val="FFFFFF"/>
                </a:solidFill>
                <a:latin typeface="Fira Code Bold"/>
                <a:ea typeface="Fira Code Bold"/>
                <a:cs typeface="Fira Code Bold"/>
                <a:sym typeface="Fira Code Bold"/>
              </a:rPr>
              <a:t>MOTEUR ÉLECTRIQUE (ELECTRIC MOTOR SYSTEM)</a:t>
            </a:r>
          </a:p>
        </p:txBody>
      </p:sp>
      <p:sp>
        <p:nvSpPr>
          <p:cNvPr name="TextBox 21" id="21"/>
          <p:cNvSpPr txBox="true"/>
          <p:nvPr/>
        </p:nvSpPr>
        <p:spPr>
          <a:xfrm rot="0">
            <a:off x="11484279" y="4288174"/>
            <a:ext cx="5344824" cy="3429000"/>
          </a:xfrm>
          <a:prstGeom prst="rect">
            <a:avLst/>
          </a:prstGeom>
        </p:spPr>
        <p:txBody>
          <a:bodyPr anchor="t" rtlCol="false" tIns="0" lIns="0" bIns="0" rIns="0">
            <a:spAutoFit/>
          </a:bodyPr>
          <a:lstStyle/>
          <a:p>
            <a:pPr algn="l">
              <a:lnSpc>
                <a:spcPts val="2759"/>
              </a:lnSpc>
            </a:pPr>
            <a:r>
              <a:rPr lang="en-US" sz="2299">
                <a:solidFill>
                  <a:srgbClr val="FFFFFF"/>
                </a:solidFill>
                <a:latin typeface="Fira Code"/>
                <a:ea typeface="Fira Code"/>
                <a:cs typeface="Fira Code"/>
                <a:sym typeface="Fira Code"/>
              </a:rPr>
              <a:t>Fonctionnement :</a:t>
            </a:r>
          </a:p>
          <a:p>
            <a:pPr algn="l">
              <a:lnSpc>
                <a:spcPts val="2759"/>
              </a:lnSpc>
            </a:pPr>
            <a:r>
              <a:rPr lang="en-US" sz="2299">
                <a:solidFill>
                  <a:srgbClr val="FFFFFF"/>
                </a:solidFill>
                <a:latin typeface="Fira Code"/>
                <a:ea typeface="Fira Code"/>
                <a:cs typeface="Fira Code"/>
                <a:sym typeface="Fira Code"/>
              </a:rPr>
              <a:t>Le moteur synchrone à aimants permanents convertit l’énergie électrique en mouvement.</a:t>
            </a:r>
          </a:p>
          <a:p>
            <a:pPr algn="l">
              <a:lnSpc>
                <a:spcPts val="2759"/>
              </a:lnSpc>
            </a:pPr>
            <a:r>
              <a:rPr lang="en-US" sz="2299">
                <a:solidFill>
                  <a:srgbClr val="FFFFFF"/>
                </a:solidFill>
                <a:latin typeface="Fira Code"/>
                <a:ea typeface="Fira Code"/>
                <a:cs typeface="Fira Code"/>
                <a:sym typeface="Fira Code"/>
              </a:rPr>
              <a:t>Grâce au contrôleur (Inverter), il ajuste la puissance selon la demande.</a:t>
            </a:r>
          </a:p>
          <a:p>
            <a:pPr algn="l">
              <a:lnSpc>
                <a:spcPts val="2759"/>
              </a:lnSpc>
            </a:pPr>
            <a:r>
              <a:rPr lang="en-US" sz="2299">
                <a:solidFill>
                  <a:srgbClr val="FFFFFF"/>
                </a:solidFill>
                <a:latin typeface="Fira Code"/>
                <a:ea typeface="Fira Code"/>
                <a:cs typeface="Fira Code"/>
                <a:sym typeface="Fira Code"/>
              </a:rPr>
              <a:t>Le Cloud peut modifier la performance à distance (Boost, Mode Éco…).</a:t>
            </a:r>
          </a:p>
        </p:txBody>
      </p:sp>
      <p:sp>
        <p:nvSpPr>
          <p:cNvPr name="TextBox 22" id="22"/>
          <p:cNvSpPr txBox="true"/>
          <p:nvPr/>
        </p:nvSpPr>
        <p:spPr>
          <a:xfrm rot="0">
            <a:off x="3856926" y="1654057"/>
            <a:ext cx="4061670" cy="723900"/>
          </a:xfrm>
          <a:prstGeom prst="rect">
            <a:avLst/>
          </a:prstGeom>
        </p:spPr>
        <p:txBody>
          <a:bodyPr anchor="t" rtlCol="false" tIns="0" lIns="0" bIns="0" rIns="0">
            <a:spAutoFit/>
          </a:bodyPr>
          <a:lstStyle/>
          <a:p>
            <a:pPr algn="l">
              <a:lnSpc>
                <a:spcPts val="2879"/>
              </a:lnSpc>
            </a:pPr>
            <a:r>
              <a:rPr lang="en-US" sz="2399" b="true">
                <a:solidFill>
                  <a:srgbClr val="FFFFFF"/>
                </a:solidFill>
                <a:latin typeface="Fira Code Bold"/>
                <a:ea typeface="Fira Code Bold"/>
                <a:cs typeface="Fira Code Bold"/>
                <a:sym typeface="Fira Code Bold"/>
              </a:rPr>
              <a:t>BATTERIE INTELLIGENTE (SMART BATTERY SYSTEM)</a:t>
            </a:r>
          </a:p>
        </p:txBody>
      </p:sp>
      <p:sp>
        <p:nvSpPr>
          <p:cNvPr name="TextBox 23" id="23"/>
          <p:cNvSpPr txBox="true"/>
          <p:nvPr/>
        </p:nvSpPr>
        <p:spPr>
          <a:xfrm rot="0">
            <a:off x="3516186" y="3094422"/>
            <a:ext cx="5868034" cy="3143250"/>
          </a:xfrm>
          <a:prstGeom prst="rect">
            <a:avLst/>
          </a:prstGeom>
        </p:spPr>
        <p:txBody>
          <a:bodyPr anchor="t" rtlCol="false" tIns="0" lIns="0" bIns="0" rIns="0">
            <a:spAutoFit/>
          </a:bodyPr>
          <a:lstStyle/>
          <a:p>
            <a:pPr algn="l">
              <a:lnSpc>
                <a:spcPts val="2292"/>
              </a:lnSpc>
            </a:pPr>
          </a:p>
          <a:p>
            <a:pPr algn="l">
              <a:lnSpc>
                <a:spcPts val="2292"/>
              </a:lnSpc>
            </a:pPr>
            <a:r>
              <a:rPr lang="en-US" sz="1910">
                <a:solidFill>
                  <a:srgbClr val="FFFFFF"/>
                </a:solidFill>
                <a:latin typeface="Fira Code"/>
                <a:ea typeface="Fira Code"/>
                <a:cs typeface="Fira Code"/>
                <a:sym typeface="Fira Code"/>
              </a:rPr>
              <a:t>La batterie est composée de cellules 4680 au lithium-ion, reliées à un système de gestion (BMS) connecté au Cloud.</a:t>
            </a:r>
          </a:p>
          <a:p>
            <a:pPr algn="l">
              <a:lnSpc>
                <a:spcPts val="2292"/>
              </a:lnSpc>
            </a:pPr>
            <a:r>
              <a:rPr lang="en-US" sz="1910">
                <a:solidFill>
                  <a:srgbClr val="FFFFFF"/>
                </a:solidFill>
                <a:latin typeface="Fira Code"/>
                <a:ea typeface="Fira Code"/>
                <a:cs typeface="Fira Code"/>
                <a:sym typeface="Fira Code"/>
              </a:rPr>
              <a:t>Elle analyse la température, la charge et l’efficacité énergétique.</a:t>
            </a:r>
          </a:p>
          <a:p>
            <a:pPr algn="l">
              <a:lnSpc>
                <a:spcPts val="2292"/>
              </a:lnSpc>
            </a:pPr>
            <a:r>
              <a:rPr lang="en-US" sz="1910">
                <a:solidFill>
                  <a:srgbClr val="FFFFFF"/>
                </a:solidFill>
                <a:latin typeface="Fira Code"/>
                <a:ea typeface="Fira Code"/>
                <a:cs typeface="Fira Code"/>
                <a:sym typeface="Fira Code"/>
              </a:rPr>
              <a:t>L’utilisateur peut choisir un mode énergétique (Éco, Sport, Long Range) via l’application Cloud.g accidents through continuous situational awareness.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834386"/>
            <a:ext cx="7458445" cy="8618228"/>
            <a:chOff x="0" y="0"/>
            <a:chExt cx="5658256" cy="6538111"/>
          </a:xfrm>
        </p:grpSpPr>
        <p:sp>
          <p:nvSpPr>
            <p:cNvPr name="Freeform 3" id="3"/>
            <p:cNvSpPr/>
            <p:nvPr/>
          </p:nvSpPr>
          <p:spPr>
            <a:xfrm flipH="false" flipV="false" rot="0">
              <a:off x="0" y="0"/>
              <a:ext cx="5658256" cy="6538111"/>
            </a:xfrm>
            <a:custGeom>
              <a:avLst/>
              <a:gdLst/>
              <a:ahLst/>
              <a:cxnLst/>
              <a:rect r="r" b="b" t="t" l="l"/>
              <a:pathLst>
                <a:path h="6538111" w="5658256">
                  <a:moveTo>
                    <a:pt x="5420131" y="0"/>
                  </a:moveTo>
                  <a:lnTo>
                    <a:pt x="5658256" y="238125"/>
                  </a:lnTo>
                  <a:lnTo>
                    <a:pt x="5658256" y="6299986"/>
                  </a:lnTo>
                  <a:lnTo>
                    <a:pt x="5420131" y="6538111"/>
                  </a:lnTo>
                  <a:lnTo>
                    <a:pt x="238125" y="6538111"/>
                  </a:lnTo>
                  <a:lnTo>
                    <a:pt x="0" y="6299986"/>
                  </a:lnTo>
                  <a:lnTo>
                    <a:pt x="0" y="238125"/>
                  </a:lnTo>
                  <a:lnTo>
                    <a:pt x="238125" y="0"/>
                  </a:lnTo>
                  <a:lnTo>
                    <a:pt x="5420131" y="0"/>
                  </a:lnTo>
                  <a:close/>
                </a:path>
              </a:pathLst>
            </a:custGeom>
            <a:solidFill>
              <a:srgbClr val="000000">
                <a:alpha val="49804"/>
              </a:srgbClr>
            </a:solidFill>
            <a:ln w="9525" cap="sq">
              <a:solidFill>
                <a:srgbClr val="C1FF72">
                  <a:alpha val="49804"/>
                </a:srgbClr>
              </a:solidFill>
              <a:prstDash val="solid"/>
              <a:miter/>
            </a:ln>
          </p:spPr>
        </p:sp>
        <p:sp>
          <p:nvSpPr>
            <p:cNvPr name="TextBox 4" id="4"/>
            <p:cNvSpPr txBox="true"/>
            <p:nvPr/>
          </p:nvSpPr>
          <p:spPr>
            <a:xfrm>
              <a:off x="63500" y="25400"/>
              <a:ext cx="5531256" cy="6449211"/>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true" rot="0">
            <a:off x="1570302" y="1358729"/>
            <a:ext cx="238551" cy="185202"/>
          </a:xfrm>
          <a:custGeom>
            <a:avLst/>
            <a:gdLst/>
            <a:ahLst/>
            <a:cxnLst/>
            <a:rect r="r" b="b" t="t" l="l"/>
            <a:pathLst>
              <a:path h="185202" w="238551">
                <a:moveTo>
                  <a:pt x="0" y="185203"/>
                </a:moveTo>
                <a:lnTo>
                  <a:pt x="238551" y="185203"/>
                </a:lnTo>
                <a:lnTo>
                  <a:pt x="238551" y="0"/>
                </a:lnTo>
                <a:lnTo>
                  <a:pt x="0" y="0"/>
                </a:lnTo>
                <a:lnTo>
                  <a:pt x="0" y="185203"/>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true" rot="0">
            <a:off x="7777803" y="1543932"/>
            <a:ext cx="287015" cy="222828"/>
          </a:xfrm>
          <a:custGeom>
            <a:avLst/>
            <a:gdLst/>
            <a:ahLst/>
            <a:cxnLst/>
            <a:rect r="r" b="b" t="t" l="l"/>
            <a:pathLst>
              <a:path h="222828" w="287015">
                <a:moveTo>
                  <a:pt x="287015" y="222828"/>
                </a:moveTo>
                <a:lnTo>
                  <a:pt x="0" y="222828"/>
                </a:lnTo>
                <a:lnTo>
                  <a:pt x="0" y="0"/>
                </a:lnTo>
                <a:lnTo>
                  <a:pt x="287015" y="0"/>
                </a:lnTo>
                <a:lnTo>
                  <a:pt x="287015" y="22282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451026" y="8624561"/>
            <a:ext cx="238551" cy="185202"/>
          </a:xfrm>
          <a:custGeom>
            <a:avLst/>
            <a:gdLst/>
            <a:ahLst/>
            <a:cxnLst/>
            <a:rect r="r" b="b" t="t" l="l"/>
            <a:pathLst>
              <a:path h="185202" w="238551">
                <a:moveTo>
                  <a:pt x="0" y="0"/>
                </a:moveTo>
                <a:lnTo>
                  <a:pt x="238551" y="0"/>
                </a:lnTo>
                <a:lnTo>
                  <a:pt x="238551" y="185202"/>
                </a:lnTo>
                <a:lnTo>
                  <a:pt x="0" y="1852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true" flipV="false" rot="0">
            <a:off x="7826267" y="8624561"/>
            <a:ext cx="238551" cy="185202"/>
          </a:xfrm>
          <a:custGeom>
            <a:avLst/>
            <a:gdLst/>
            <a:ahLst/>
            <a:cxnLst/>
            <a:rect r="r" b="b" t="t" l="l"/>
            <a:pathLst>
              <a:path h="185202" w="238551">
                <a:moveTo>
                  <a:pt x="238551" y="0"/>
                </a:moveTo>
                <a:lnTo>
                  <a:pt x="0" y="0"/>
                </a:lnTo>
                <a:lnTo>
                  <a:pt x="0" y="185202"/>
                </a:lnTo>
                <a:lnTo>
                  <a:pt x="238551" y="185202"/>
                </a:lnTo>
                <a:lnTo>
                  <a:pt x="238551"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9462462" y="2981116"/>
            <a:ext cx="7796838" cy="6277184"/>
            <a:chOff x="0" y="0"/>
            <a:chExt cx="10395784" cy="8369579"/>
          </a:xfrm>
        </p:grpSpPr>
        <p:pic>
          <p:nvPicPr>
            <p:cNvPr name="Picture 10" id="10"/>
            <p:cNvPicPr>
              <a:picLocks noChangeAspect="true"/>
            </p:cNvPicPr>
            <p:nvPr/>
          </p:nvPicPr>
          <p:blipFill>
            <a:blip r:embed="rId4"/>
            <a:srcRect l="15221" t="0" r="15221" b="0"/>
            <a:stretch>
              <a:fillRect/>
            </a:stretch>
          </p:blipFill>
          <p:spPr>
            <a:xfrm flipH="false" flipV="false">
              <a:off x="0" y="0"/>
              <a:ext cx="10395784" cy="8369579"/>
            </a:xfrm>
            <a:prstGeom prst="rect">
              <a:avLst/>
            </a:prstGeom>
          </p:spPr>
        </p:pic>
      </p:grpSp>
      <p:grpSp>
        <p:nvGrpSpPr>
          <p:cNvPr name="Group 11" id="11"/>
          <p:cNvGrpSpPr/>
          <p:nvPr/>
        </p:nvGrpSpPr>
        <p:grpSpPr>
          <a:xfrm rot="5400000">
            <a:off x="12018502" y="273087"/>
            <a:ext cx="2684757" cy="8081766"/>
            <a:chOff x="0" y="0"/>
            <a:chExt cx="707097" cy="2128531"/>
          </a:xfrm>
        </p:grpSpPr>
        <p:sp>
          <p:nvSpPr>
            <p:cNvPr name="Freeform 12" id="12"/>
            <p:cNvSpPr/>
            <p:nvPr/>
          </p:nvSpPr>
          <p:spPr>
            <a:xfrm flipH="false" flipV="false" rot="0">
              <a:off x="0" y="0"/>
              <a:ext cx="707097" cy="2128531"/>
            </a:xfrm>
            <a:custGeom>
              <a:avLst/>
              <a:gdLst/>
              <a:ahLst/>
              <a:cxnLst/>
              <a:rect r="r" b="b" t="t" l="l"/>
              <a:pathLst>
                <a:path h="2128531" w="707097">
                  <a:moveTo>
                    <a:pt x="0" y="0"/>
                  </a:moveTo>
                  <a:lnTo>
                    <a:pt x="707097" y="0"/>
                  </a:lnTo>
                  <a:lnTo>
                    <a:pt x="707097" y="2128531"/>
                  </a:lnTo>
                  <a:lnTo>
                    <a:pt x="0" y="2128531"/>
                  </a:lnTo>
                  <a:close/>
                </a:path>
              </a:pathLst>
            </a:custGeom>
            <a:gradFill rotWithShape="true">
              <a:gsLst>
                <a:gs pos="0">
                  <a:srgbClr val="000000">
                    <a:alpha val="100000"/>
                  </a:srgbClr>
                </a:gs>
                <a:gs pos="50000">
                  <a:srgbClr val="000000">
                    <a:alpha val="68500"/>
                  </a:srgbClr>
                </a:gs>
                <a:gs pos="100000">
                  <a:srgbClr val="000000">
                    <a:alpha val="0"/>
                  </a:srgbClr>
                </a:gs>
              </a:gsLst>
              <a:lin ang="0"/>
            </a:gradFill>
          </p:spPr>
        </p:sp>
        <p:sp>
          <p:nvSpPr>
            <p:cNvPr name="TextBox 13" id="13"/>
            <p:cNvSpPr txBox="true"/>
            <p:nvPr/>
          </p:nvSpPr>
          <p:spPr>
            <a:xfrm>
              <a:off x="0" y="-38100"/>
              <a:ext cx="707097" cy="2166631"/>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5400000">
            <a:off x="13265661" y="2983494"/>
            <a:ext cx="190441" cy="166636"/>
            <a:chOff x="0" y="0"/>
            <a:chExt cx="812800" cy="711200"/>
          </a:xfrm>
        </p:grpSpPr>
        <p:sp>
          <p:nvSpPr>
            <p:cNvPr name="Freeform 15" id="1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C1FF72"/>
            </a:solidFill>
          </p:spPr>
        </p:sp>
        <p:sp>
          <p:nvSpPr>
            <p:cNvPr name="TextBox 16" id="16"/>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1570302" y="2275021"/>
            <a:ext cx="6576387" cy="1195454"/>
          </a:xfrm>
          <a:prstGeom prst="rect">
            <a:avLst/>
          </a:prstGeom>
        </p:spPr>
        <p:txBody>
          <a:bodyPr anchor="t" rtlCol="false" tIns="0" lIns="0" bIns="0" rIns="0">
            <a:spAutoFit/>
          </a:bodyPr>
          <a:lstStyle/>
          <a:p>
            <a:pPr algn="l">
              <a:lnSpc>
                <a:spcPts val="2992"/>
              </a:lnSpc>
            </a:pPr>
            <a:r>
              <a:rPr lang="en-US" sz="4400">
                <a:solidFill>
                  <a:srgbClr val="FFFFFF"/>
                </a:solidFill>
                <a:latin typeface="RQND Pro Wide"/>
                <a:ea typeface="RQND Pro Wide"/>
                <a:cs typeface="RQND Pro Wide"/>
                <a:sym typeface="RQND Pro Wide"/>
              </a:rPr>
              <a:t>UNITÉ DE CONTRÔLE INTELLIGENTE (AI CONTROL UNIT)</a:t>
            </a:r>
          </a:p>
        </p:txBody>
      </p:sp>
      <p:sp>
        <p:nvSpPr>
          <p:cNvPr name="TextBox 18" id="18"/>
          <p:cNvSpPr txBox="true"/>
          <p:nvPr/>
        </p:nvSpPr>
        <p:spPr>
          <a:xfrm rot="0">
            <a:off x="1808853" y="3814658"/>
            <a:ext cx="5156917" cy="4610100"/>
          </a:xfrm>
          <a:prstGeom prst="rect">
            <a:avLst/>
          </a:prstGeom>
        </p:spPr>
        <p:txBody>
          <a:bodyPr anchor="t" rtlCol="false" tIns="0" lIns="0" bIns="0" rIns="0">
            <a:spAutoFit/>
          </a:bodyPr>
          <a:lstStyle/>
          <a:p>
            <a:pPr algn="l">
              <a:lnSpc>
                <a:spcPts val="3359"/>
              </a:lnSpc>
            </a:pPr>
            <a:r>
              <a:rPr lang="en-US" sz="2799">
                <a:solidFill>
                  <a:srgbClr val="FFFFFF"/>
                </a:solidFill>
                <a:latin typeface="Fira Code"/>
                <a:ea typeface="Fira Code"/>
                <a:cs typeface="Fira Code"/>
                <a:sym typeface="Fira Code"/>
              </a:rPr>
              <a:t>Fonctionnement :</a:t>
            </a:r>
          </a:p>
          <a:p>
            <a:pPr algn="l">
              <a:lnSpc>
                <a:spcPts val="3359"/>
              </a:lnSpc>
            </a:pPr>
            <a:r>
              <a:rPr lang="en-US" sz="2799">
                <a:solidFill>
                  <a:srgbClr val="FFFFFF"/>
                </a:solidFill>
                <a:latin typeface="Fira Code"/>
                <a:ea typeface="Fira Code"/>
                <a:cs typeface="Fira Code"/>
                <a:sym typeface="Fira Code"/>
              </a:rPr>
              <a:t>L’unité centrale analyse les données de caméras, radars et capteurs pour gérer la conduite autonome.</a:t>
            </a:r>
          </a:p>
          <a:p>
            <a:pPr algn="l">
              <a:lnSpc>
                <a:spcPts val="3359"/>
              </a:lnSpc>
            </a:pPr>
            <a:r>
              <a:rPr lang="en-US" sz="2799">
                <a:solidFill>
                  <a:srgbClr val="FFFFFF"/>
                </a:solidFill>
                <a:latin typeface="Fira Code"/>
                <a:ea typeface="Fira Code"/>
                <a:cs typeface="Fira Code"/>
                <a:sym typeface="Fira Code"/>
              </a:rPr>
              <a:t>Les algorithmes sont entraînés dans le Cloud pour améliorer la sécurité et les réflexes du véhicule.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546890"/>
            <a:ext cx="7695341" cy="3949964"/>
            <a:chOff x="0" y="0"/>
            <a:chExt cx="10260455" cy="5266618"/>
          </a:xfrm>
        </p:grpSpPr>
        <p:pic>
          <p:nvPicPr>
            <p:cNvPr name="Picture 3" id="3"/>
            <p:cNvPicPr>
              <a:picLocks noChangeAspect="true"/>
            </p:cNvPicPr>
            <p:nvPr/>
          </p:nvPicPr>
          <p:blipFill>
            <a:blip r:embed="rId2"/>
            <a:srcRect l="2029" t="0" r="2029" b="0"/>
            <a:stretch>
              <a:fillRect/>
            </a:stretch>
          </p:blipFill>
          <p:spPr>
            <a:xfrm flipH="false" flipV="false">
              <a:off x="0" y="0"/>
              <a:ext cx="10260455" cy="5266618"/>
            </a:xfrm>
            <a:prstGeom prst="rect">
              <a:avLst/>
            </a:prstGeom>
          </p:spPr>
        </p:pic>
      </p:grpSp>
      <p:grpSp>
        <p:nvGrpSpPr>
          <p:cNvPr name="Group 4" id="4"/>
          <p:cNvGrpSpPr/>
          <p:nvPr/>
        </p:nvGrpSpPr>
        <p:grpSpPr>
          <a:xfrm rot="-5400000">
            <a:off x="4205181" y="958968"/>
            <a:ext cx="1342379" cy="7733392"/>
            <a:chOff x="0" y="0"/>
            <a:chExt cx="353548" cy="2036778"/>
          </a:xfrm>
        </p:grpSpPr>
        <p:sp>
          <p:nvSpPr>
            <p:cNvPr name="Freeform 5" id="5"/>
            <p:cNvSpPr/>
            <p:nvPr/>
          </p:nvSpPr>
          <p:spPr>
            <a:xfrm flipH="false" flipV="false" rot="0">
              <a:off x="0" y="0"/>
              <a:ext cx="353548" cy="2036778"/>
            </a:xfrm>
            <a:custGeom>
              <a:avLst/>
              <a:gdLst/>
              <a:ahLst/>
              <a:cxnLst/>
              <a:rect r="r" b="b" t="t" l="l"/>
              <a:pathLst>
                <a:path h="2036778" w="353548">
                  <a:moveTo>
                    <a:pt x="0" y="0"/>
                  </a:moveTo>
                  <a:lnTo>
                    <a:pt x="353548" y="0"/>
                  </a:lnTo>
                  <a:lnTo>
                    <a:pt x="353548" y="2036778"/>
                  </a:lnTo>
                  <a:lnTo>
                    <a:pt x="0" y="2036778"/>
                  </a:lnTo>
                  <a:close/>
                </a:path>
              </a:pathLst>
            </a:custGeom>
            <a:gradFill rotWithShape="true">
              <a:gsLst>
                <a:gs pos="0">
                  <a:srgbClr val="000000">
                    <a:alpha val="100000"/>
                  </a:srgbClr>
                </a:gs>
                <a:gs pos="50000">
                  <a:srgbClr val="000000">
                    <a:alpha val="68500"/>
                  </a:srgbClr>
                </a:gs>
                <a:gs pos="100000">
                  <a:srgbClr val="000000">
                    <a:alpha val="0"/>
                  </a:srgbClr>
                </a:gs>
              </a:gsLst>
              <a:lin ang="0"/>
            </a:gradFill>
          </p:spPr>
        </p:sp>
        <p:sp>
          <p:nvSpPr>
            <p:cNvPr name="TextBox 6" id="6"/>
            <p:cNvSpPr txBox="true"/>
            <p:nvPr/>
          </p:nvSpPr>
          <p:spPr>
            <a:xfrm>
              <a:off x="0" y="-38100"/>
              <a:ext cx="353548" cy="2074878"/>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009675" y="5966404"/>
            <a:ext cx="7695341" cy="3564246"/>
            <a:chOff x="0" y="0"/>
            <a:chExt cx="5837975" cy="2703971"/>
          </a:xfrm>
        </p:grpSpPr>
        <p:sp>
          <p:nvSpPr>
            <p:cNvPr name="Freeform 8" id="8"/>
            <p:cNvSpPr/>
            <p:nvPr/>
          </p:nvSpPr>
          <p:spPr>
            <a:xfrm flipH="false" flipV="false" rot="0">
              <a:off x="0" y="0"/>
              <a:ext cx="5837975" cy="2703971"/>
            </a:xfrm>
            <a:custGeom>
              <a:avLst/>
              <a:gdLst/>
              <a:ahLst/>
              <a:cxnLst/>
              <a:rect r="r" b="b" t="t" l="l"/>
              <a:pathLst>
                <a:path h="2703971" w="5837975">
                  <a:moveTo>
                    <a:pt x="5599850" y="0"/>
                  </a:moveTo>
                  <a:lnTo>
                    <a:pt x="5837975" y="238125"/>
                  </a:lnTo>
                  <a:lnTo>
                    <a:pt x="5837975" y="2465846"/>
                  </a:lnTo>
                  <a:lnTo>
                    <a:pt x="5599850" y="2703971"/>
                  </a:lnTo>
                  <a:lnTo>
                    <a:pt x="238125" y="2703971"/>
                  </a:lnTo>
                  <a:lnTo>
                    <a:pt x="0" y="2465846"/>
                  </a:lnTo>
                  <a:lnTo>
                    <a:pt x="0" y="238125"/>
                  </a:lnTo>
                  <a:lnTo>
                    <a:pt x="238125" y="0"/>
                  </a:lnTo>
                  <a:lnTo>
                    <a:pt x="5599850" y="0"/>
                  </a:lnTo>
                  <a:close/>
                </a:path>
              </a:pathLst>
            </a:custGeom>
            <a:solidFill>
              <a:srgbClr val="000000">
                <a:alpha val="49804"/>
              </a:srgbClr>
            </a:solidFill>
            <a:ln w="9525" cap="sq">
              <a:solidFill>
                <a:srgbClr val="C1FF72">
                  <a:alpha val="49804"/>
                </a:srgbClr>
              </a:solidFill>
              <a:prstDash val="solid"/>
              <a:miter/>
            </a:ln>
          </p:spPr>
        </p:sp>
        <p:sp>
          <p:nvSpPr>
            <p:cNvPr name="TextBox 9" id="9"/>
            <p:cNvSpPr txBox="true"/>
            <p:nvPr/>
          </p:nvSpPr>
          <p:spPr>
            <a:xfrm>
              <a:off x="63500" y="25400"/>
              <a:ext cx="5710975" cy="2615071"/>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9400965" y="1546890"/>
            <a:ext cx="7440762" cy="4283339"/>
            <a:chOff x="0" y="0"/>
            <a:chExt cx="9921015" cy="5711118"/>
          </a:xfrm>
        </p:grpSpPr>
        <p:pic>
          <p:nvPicPr>
            <p:cNvPr name="Picture 11" id="11"/>
            <p:cNvPicPr>
              <a:picLocks noChangeAspect="true"/>
            </p:cNvPicPr>
            <p:nvPr/>
          </p:nvPicPr>
          <p:blipFill>
            <a:blip r:embed="rId3"/>
            <a:srcRect l="3255" t="0" r="3255" b="0"/>
            <a:stretch>
              <a:fillRect/>
            </a:stretch>
          </p:blipFill>
          <p:spPr>
            <a:xfrm flipH="false" flipV="false">
              <a:off x="0" y="0"/>
              <a:ext cx="9921015" cy="5711118"/>
            </a:xfrm>
            <a:prstGeom prst="rect">
              <a:avLst/>
            </a:prstGeom>
          </p:spPr>
        </p:pic>
      </p:grpSp>
      <p:grpSp>
        <p:nvGrpSpPr>
          <p:cNvPr name="Group 12" id="12"/>
          <p:cNvGrpSpPr/>
          <p:nvPr/>
        </p:nvGrpSpPr>
        <p:grpSpPr>
          <a:xfrm rot="0">
            <a:off x="9400965" y="5830229"/>
            <a:ext cx="7440762" cy="3700421"/>
            <a:chOff x="0" y="0"/>
            <a:chExt cx="5644841" cy="2807278"/>
          </a:xfrm>
        </p:grpSpPr>
        <p:sp>
          <p:nvSpPr>
            <p:cNvPr name="Freeform 13" id="13"/>
            <p:cNvSpPr/>
            <p:nvPr/>
          </p:nvSpPr>
          <p:spPr>
            <a:xfrm flipH="false" flipV="false" rot="0">
              <a:off x="0" y="0"/>
              <a:ext cx="5644841" cy="2807278"/>
            </a:xfrm>
            <a:custGeom>
              <a:avLst/>
              <a:gdLst/>
              <a:ahLst/>
              <a:cxnLst/>
              <a:rect r="r" b="b" t="t" l="l"/>
              <a:pathLst>
                <a:path h="2807278" w="5644841">
                  <a:moveTo>
                    <a:pt x="5406716" y="0"/>
                  </a:moveTo>
                  <a:lnTo>
                    <a:pt x="5644841" y="238125"/>
                  </a:lnTo>
                  <a:lnTo>
                    <a:pt x="5644841" y="2569153"/>
                  </a:lnTo>
                  <a:lnTo>
                    <a:pt x="5406716" y="2807278"/>
                  </a:lnTo>
                  <a:lnTo>
                    <a:pt x="238125" y="2807278"/>
                  </a:lnTo>
                  <a:lnTo>
                    <a:pt x="0" y="2569153"/>
                  </a:lnTo>
                  <a:lnTo>
                    <a:pt x="0" y="238125"/>
                  </a:lnTo>
                  <a:lnTo>
                    <a:pt x="238125" y="0"/>
                  </a:lnTo>
                  <a:lnTo>
                    <a:pt x="5406716" y="0"/>
                  </a:lnTo>
                  <a:close/>
                </a:path>
              </a:pathLst>
            </a:custGeom>
            <a:solidFill>
              <a:srgbClr val="000000">
                <a:alpha val="49804"/>
              </a:srgbClr>
            </a:solidFill>
            <a:ln w="9525" cap="sq">
              <a:solidFill>
                <a:srgbClr val="C1FF72">
                  <a:alpha val="49804"/>
                </a:srgbClr>
              </a:solidFill>
              <a:prstDash val="solid"/>
              <a:miter/>
            </a:ln>
          </p:spPr>
        </p:sp>
        <p:sp>
          <p:nvSpPr>
            <p:cNvPr name="TextBox 14" id="14"/>
            <p:cNvSpPr txBox="true"/>
            <p:nvPr/>
          </p:nvSpPr>
          <p:spPr>
            <a:xfrm>
              <a:off x="63500" y="25400"/>
              <a:ext cx="5517841" cy="2718378"/>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5400000">
            <a:off x="12288871" y="1284342"/>
            <a:ext cx="1612961" cy="7478812"/>
            <a:chOff x="0" y="0"/>
            <a:chExt cx="424813" cy="1969728"/>
          </a:xfrm>
        </p:grpSpPr>
        <p:sp>
          <p:nvSpPr>
            <p:cNvPr name="Freeform 16" id="16"/>
            <p:cNvSpPr/>
            <p:nvPr/>
          </p:nvSpPr>
          <p:spPr>
            <a:xfrm flipH="false" flipV="false" rot="0">
              <a:off x="0" y="0"/>
              <a:ext cx="424813" cy="1969728"/>
            </a:xfrm>
            <a:custGeom>
              <a:avLst/>
              <a:gdLst/>
              <a:ahLst/>
              <a:cxnLst/>
              <a:rect r="r" b="b" t="t" l="l"/>
              <a:pathLst>
                <a:path h="1969728" w="424813">
                  <a:moveTo>
                    <a:pt x="0" y="0"/>
                  </a:moveTo>
                  <a:lnTo>
                    <a:pt x="424813" y="0"/>
                  </a:lnTo>
                  <a:lnTo>
                    <a:pt x="424813" y="1969728"/>
                  </a:lnTo>
                  <a:lnTo>
                    <a:pt x="0" y="1969728"/>
                  </a:lnTo>
                  <a:close/>
                </a:path>
              </a:pathLst>
            </a:custGeom>
            <a:gradFill rotWithShape="true">
              <a:gsLst>
                <a:gs pos="0">
                  <a:srgbClr val="000000">
                    <a:alpha val="100000"/>
                  </a:srgbClr>
                </a:gs>
                <a:gs pos="50000">
                  <a:srgbClr val="000000">
                    <a:alpha val="68500"/>
                  </a:srgbClr>
                </a:gs>
                <a:gs pos="100000">
                  <a:srgbClr val="000000">
                    <a:alpha val="0"/>
                  </a:srgbClr>
                </a:gs>
              </a:gsLst>
              <a:lin ang="0"/>
            </a:gradFill>
          </p:spPr>
        </p:sp>
        <p:sp>
          <p:nvSpPr>
            <p:cNvPr name="TextBox 17" id="17"/>
            <p:cNvSpPr txBox="true"/>
            <p:nvPr/>
          </p:nvSpPr>
          <p:spPr>
            <a:xfrm>
              <a:off x="0" y="-38100"/>
              <a:ext cx="424813" cy="2007828"/>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true" flipV="true" rot="0">
            <a:off x="17020749" y="1028700"/>
            <a:ext cx="238551" cy="185202"/>
          </a:xfrm>
          <a:custGeom>
            <a:avLst/>
            <a:gdLst/>
            <a:ahLst/>
            <a:cxnLst/>
            <a:rect r="r" b="b" t="t" l="l"/>
            <a:pathLst>
              <a:path h="185202" w="238551">
                <a:moveTo>
                  <a:pt x="238551" y="185202"/>
                </a:moveTo>
                <a:lnTo>
                  <a:pt x="0" y="185202"/>
                </a:lnTo>
                <a:lnTo>
                  <a:pt x="0" y="0"/>
                </a:lnTo>
                <a:lnTo>
                  <a:pt x="238551" y="0"/>
                </a:lnTo>
                <a:lnTo>
                  <a:pt x="238551" y="18520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true" rot="0">
            <a:off x="1028700" y="1028700"/>
            <a:ext cx="238551" cy="185202"/>
          </a:xfrm>
          <a:custGeom>
            <a:avLst/>
            <a:gdLst/>
            <a:ahLst/>
            <a:cxnLst/>
            <a:rect r="r" b="b" t="t" l="l"/>
            <a:pathLst>
              <a:path h="185202" w="238551">
                <a:moveTo>
                  <a:pt x="0" y="185202"/>
                </a:moveTo>
                <a:lnTo>
                  <a:pt x="238551" y="185202"/>
                </a:lnTo>
                <a:lnTo>
                  <a:pt x="238551" y="0"/>
                </a:lnTo>
                <a:lnTo>
                  <a:pt x="0" y="0"/>
                </a:lnTo>
                <a:lnTo>
                  <a:pt x="0" y="18520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0" id="20"/>
          <p:cNvSpPr txBox="true"/>
          <p:nvPr/>
        </p:nvSpPr>
        <p:spPr>
          <a:xfrm rot="0">
            <a:off x="1788914" y="6168043"/>
            <a:ext cx="5619133" cy="685800"/>
          </a:xfrm>
          <a:prstGeom prst="rect">
            <a:avLst/>
          </a:prstGeom>
        </p:spPr>
        <p:txBody>
          <a:bodyPr anchor="t" rtlCol="false" tIns="0" lIns="0" bIns="0" rIns="0">
            <a:spAutoFit/>
          </a:bodyPr>
          <a:lstStyle/>
          <a:p>
            <a:pPr algn="l">
              <a:lnSpc>
                <a:spcPts val="2759"/>
              </a:lnSpc>
            </a:pPr>
            <a:r>
              <a:rPr lang="en-US" sz="2299" b="true">
                <a:solidFill>
                  <a:srgbClr val="FFFFFF"/>
                </a:solidFill>
                <a:latin typeface="Fira Code Bold"/>
                <a:ea typeface="Fira Code Bold"/>
                <a:cs typeface="Fira Code Bold"/>
                <a:sym typeface="Fira Code Bold"/>
              </a:rPr>
              <a:t> LOGICIEL ET INTERFACE (TESLA OS MODULAIRE)</a:t>
            </a:r>
          </a:p>
        </p:txBody>
      </p:sp>
      <p:sp>
        <p:nvSpPr>
          <p:cNvPr name="TextBox 21" id="21"/>
          <p:cNvSpPr txBox="true"/>
          <p:nvPr/>
        </p:nvSpPr>
        <p:spPr>
          <a:xfrm rot="0">
            <a:off x="1788914" y="7109815"/>
            <a:ext cx="6136863" cy="2000250"/>
          </a:xfrm>
          <a:prstGeom prst="rect">
            <a:avLst/>
          </a:prstGeom>
        </p:spPr>
        <p:txBody>
          <a:bodyPr anchor="t" rtlCol="false" tIns="0" lIns="0" bIns="0" rIns="0">
            <a:spAutoFit/>
          </a:bodyPr>
          <a:lstStyle/>
          <a:p>
            <a:pPr algn="l">
              <a:lnSpc>
                <a:spcPts val="2279"/>
              </a:lnSpc>
            </a:pPr>
            <a:r>
              <a:rPr lang="en-US" sz="1899">
                <a:solidFill>
                  <a:srgbClr val="FFFFFF"/>
                </a:solidFill>
                <a:latin typeface="Fira Code"/>
                <a:ea typeface="Fira Code"/>
                <a:cs typeface="Fira Code"/>
                <a:sym typeface="Fira Code"/>
              </a:rPr>
              <a:t>fonctionnement :</a:t>
            </a:r>
          </a:p>
          <a:p>
            <a:pPr algn="l">
              <a:lnSpc>
                <a:spcPts val="2279"/>
              </a:lnSpc>
            </a:pPr>
            <a:r>
              <a:rPr lang="en-US" sz="1899">
                <a:solidFill>
                  <a:srgbClr val="FFFFFF"/>
                </a:solidFill>
                <a:latin typeface="Fira Code"/>
                <a:ea typeface="Fira Code"/>
                <a:cs typeface="Fira Code"/>
                <a:sym typeface="Fira Code"/>
              </a:rPr>
              <a:t>Le système d’exploitation est hébergé sur le Cloud.</a:t>
            </a:r>
          </a:p>
          <a:p>
            <a:pPr algn="l">
              <a:lnSpc>
                <a:spcPts val="2279"/>
              </a:lnSpc>
            </a:pPr>
            <a:r>
              <a:rPr lang="en-US" sz="1899">
                <a:solidFill>
                  <a:srgbClr val="FFFFFF"/>
                </a:solidFill>
                <a:latin typeface="Fira Code"/>
                <a:ea typeface="Fira Code"/>
                <a:cs typeface="Fira Code"/>
                <a:sym typeface="Fira Code"/>
              </a:rPr>
              <a:t>L’utilisateur peut personnaliser son interface, son mode de conduite, ou même ajouter de nouvelles fonctionnalités via abonnement.</a:t>
            </a:r>
          </a:p>
        </p:txBody>
      </p:sp>
      <p:sp>
        <p:nvSpPr>
          <p:cNvPr name="TextBox 22" id="22"/>
          <p:cNvSpPr txBox="true"/>
          <p:nvPr/>
        </p:nvSpPr>
        <p:spPr>
          <a:xfrm rot="0">
            <a:off x="10252020" y="6406168"/>
            <a:ext cx="5371522" cy="666750"/>
          </a:xfrm>
          <a:prstGeom prst="rect">
            <a:avLst/>
          </a:prstGeom>
        </p:spPr>
        <p:txBody>
          <a:bodyPr anchor="t" rtlCol="false" tIns="0" lIns="0" bIns="0" rIns="0">
            <a:spAutoFit/>
          </a:bodyPr>
          <a:lstStyle/>
          <a:p>
            <a:pPr algn="l">
              <a:lnSpc>
                <a:spcPts val="2639"/>
              </a:lnSpc>
            </a:pPr>
            <a:r>
              <a:rPr lang="en-US" sz="2199" b="true">
                <a:solidFill>
                  <a:srgbClr val="FFFFFF"/>
                </a:solidFill>
                <a:latin typeface="Fira Code Bold"/>
                <a:ea typeface="Fira Code Bold"/>
                <a:cs typeface="Fira Code Bold"/>
                <a:sym typeface="Fira Code Bold"/>
              </a:rPr>
              <a:t>CHÂSSIS ET STRUCTURE (MODULAR FRAME)</a:t>
            </a:r>
          </a:p>
        </p:txBody>
      </p:sp>
      <p:sp>
        <p:nvSpPr>
          <p:cNvPr name="TextBox 23" id="23"/>
          <p:cNvSpPr txBox="true"/>
          <p:nvPr/>
        </p:nvSpPr>
        <p:spPr>
          <a:xfrm rot="0">
            <a:off x="10116960" y="7109815"/>
            <a:ext cx="6406984" cy="2276475"/>
          </a:xfrm>
          <a:prstGeom prst="rect">
            <a:avLst/>
          </a:prstGeom>
        </p:spPr>
        <p:txBody>
          <a:bodyPr anchor="t" rtlCol="false" tIns="0" lIns="0" bIns="0" rIns="0">
            <a:spAutoFit/>
          </a:bodyPr>
          <a:lstStyle/>
          <a:p>
            <a:pPr algn="l">
              <a:lnSpc>
                <a:spcPts val="2399"/>
              </a:lnSpc>
            </a:pPr>
            <a:r>
              <a:rPr lang="en-US" sz="1999">
                <a:solidFill>
                  <a:srgbClr val="FFFFFF"/>
                </a:solidFill>
                <a:latin typeface="Fira Code"/>
                <a:ea typeface="Fira Code"/>
                <a:cs typeface="Fira Code"/>
                <a:sym typeface="Fira Code"/>
              </a:rPr>
              <a:t>fonctionnement :</a:t>
            </a:r>
          </a:p>
          <a:p>
            <a:pPr algn="l">
              <a:lnSpc>
                <a:spcPts val="2399"/>
              </a:lnSpc>
            </a:pPr>
            <a:r>
              <a:rPr lang="en-US" sz="1999">
                <a:solidFill>
                  <a:srgbClr val="FFFFFF"/>
                </a:solidFill>
                <a:latin typeface="Fira Code"/>
                <a:ea typeface="Fira Code"/>
                <a:cs typeface="Fira Code"/>
                <a:sym typeface="Fira Code"/>
              </a:rPr>
              <a:t>Le châssis </a:t>
            </a:r>
            <a:r>
              <a:rPr lang="en-US" sz="1999">
                <a:solidFill>
                  <a:srgbClr val="FFFFFF"/>
                </a:solidFill>
                <a:latin typeface="Fira Code"/>
                <a:ea typeface="Fira Code"/>
                <a:cs typeface="Fira Code"/>
                <a:sym typeface="Fira Code"/>
              </a:rPr>
              <a:t>est fabriqué en aluminium Gigacast et en fibre de carbone.</a:t>
            </a:r>
          </a:p>
          <a:p>
            <a:pPr algn="l">
              <a:lnSpc>
                <a:spcPts val="2399"/>
              </a:lnSpc>
            </a:pPr>
            <a:r>
              <a:rPr lang="en-US" sz="1999">
                <a:solidFill>
                  <a:srgbClr val="FFFFFF"/>
                </a:solidFill>
                <a:latin typeface="Fira Code"/>
                <a:ea typeface="Fira Code"/>
                <a:cs typeface="Fira Code"/>
                <a:sym typeface="Fira Code"/>
              </a:rPr>
              <a:t>Chaque module (porte, capot, panneau latéral…) peut être remplacé facilement.</a:t>
            </a:r>
          </a:p>
          <a:p>
            <a:pPr algn="l">
              <a:lnSpc>
                <a:spcPts val="2399"/>
              </a:lnSpc>
            </a:pPr>
            <a:r>
              <a:rPr lang="en-US" sz="1999">
                <a:solidFill>
                  <a:srgbClr val="FFFFFF"/>
                </a:solidFill>
                <a:latin typeface="Fira Code"/>
                <a:ea typeface="Fira Code"/>
                <a:cs typeface="Fira Code"/>
                <a:sym typeface="Fira Code"/>
              </a:rPr>
              <a:t>Les capteurs intégrés détectent les déformations et informent le Cloud.</a:t>
            </a:r>
          </a:p>
          <a:p>
            <a:pPr algn="l">
              <a:lnSpc>
                <a:spcPts val="168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7600950" cy="6528066"/>
            <a:chOff x="0" y="0"/>
            <a:chExt cx="10134600" cy="8704088"/>
          </a:xfrm>
        </p:grpSpPr>
        <p:pic>
          <p:nvPicPr>
            <p:cNvPr name="Picture 3" id="3"/>
            <p:cNvPicPr>
              <a:picLocks noChangeAspect="true"/>
            </p:cNvPicPr>
            <p:nvPr/>
          </p:nvPicPr>
          <p:blipFill>
            <a:blip r:embed="rId2"/>
            <a:srcRect l="11153" t="0" r="11153" b="0"/>
            <a:stretch>
              <a:fillRect/>
            </a:stretch>
          </p:blipFill>
          <p:spPr>
            <a:xfrm flipH="false" flipV="false">
              <a:off x="0" y="0"/>
              <a:ext cx="10134600" cy="8704088"/>
            </a:xfrm>
            <a:prstGeom prst="rect">
              <a:avLst/>
            </a:prstGeom>
          </p:spPr>
        </p:pic>
      </p:grpSp>
      <p:grpSp>
        <p:nvGrpSpPr>
          <p:cNvPr name="Group 4" id="4"/>
          <p:cNvGrpSpPr/>
          <p:nvPr/>
        </p:nvGrpSpPr>
        <p:grpSpPr>
          <a:xfrm rot="-5400000">
            <a:off x="3047834" y="1949488"/>
            <a:ext cx="3562681" cy="7670924"/>
            <a:chOff x="0" y="0"/>
            <a:chExt cx="938319" cy="2020326"/>
          </a:xfrm>
        </p:grpSpPr>
        <p:sp>
          <p:nvSpPr>
            <p:cNvPr name="Freeform 5" id="5"/>
            <p:cNvSpPr/>
            <p:nvPr/>
          </p:nvSpPr>
          <p:spPr>
            <a:xfrm flipH="false" flipV="false" rot="0">
              <a:off x="0" y="0"/>
              <a:ext cx="938319" cy="2020326"/>
            </a:xfrm>
            <a:custGeom>
              <a:avLst/>
              <a:gdLst/>
              <a:ahLst/>
              <a:cxnLst/>
              <a:rect r="r" b="b" t="t" l="l"/>
              <a:pathLst>
                <a:path h="2020326" w="938319">
                  <a:moveTo>
                    <a:pt x="0" y="0"/>
                  </a:moveTo>
                  <a:lnTo>
                    <a:pt x="938319" y="0"/>
                  </a:lnTo>
                  <a:lnTo>
                    <a:pt x="938319" y="2020326"/>
                  </a:lnTo>
                  <a:lnTo>
                    <a:pt x="0" y="2020326"/>
                  </a:lnTo>
                  <a:close/>
                </a:path>
              </a:pathLst>
            </a:custGeom>
            <a:gradFill rotWithShape="true">
              <a:gsLst>
                <a:gs pos="0">
                  <a:srgbClr val="000000">
                    <a:alpha val="100000"/>
                  </a:srgbClr>
                </a:gs>
                <a:gs pos="50000">
                  <a:srgbClr val="000000">
                    <a:alpha val="68500"/>
                  </a:srgbClr>
                </a:gs>
                <a:gs pos="100000">
                  <a:srgbClr val="000000">
                    <a:alpha val="0"/>
                  </a:srgbClr>
                </a:gs>
              </a:gsLst>
              <a:lin ang="0"/>
            </a:gradFill>
          </p:spPr>
        </p:sp>
        <p:sp>
          <p:nvSpPr>
            <p:cNvPr name="TextBox 6" id="6"/>
            <p:cNvSpPr txBox="true"/>
            <p:nvPr/>
          </p:nvSpPr>
          <p:spPr>
            <a:xfrm>
              <a:off x="0" y="-38100"/>
              <a:ext cx="938319" cy="2058426"/>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028700" y="6944062"/>
            <a:ext cx="16230600" cy="2314238"/>
            <a:chOff x="0" y="0"/>
            <a:chExt cx="12313142" cy="1755668"/>
          </a:xfrm>
        </p:grpSpPr>
        <p:sp>
          <p:nvSpPr>
            <p:cNvPr name="Freeform 8" id="8"/>
            <p:cNvSpPr/>
            <p:nvPr/>
          </p:nvSpPr>
          <p:spPr>
            <a:xfrm flipH="false" flipV="false" rot="0">
              <a:off x="0" y="0"/>
              <a:ext cx="12313142" cy="1755668"/>
            </a:xfrm>
            <a:custGeom>
              <a:avLst/>
              <a:gdLst/>
              <a:ahLst/>
              <a:cxnLst/>
              <a:rect r="r" b="b" t="t" l="l"/>
              <a:pathLst>
                <a:path h="1755668" w="12313142">
                  <a:moveTo>
                    <a:pt x="12075017" y="0"/>
                  </a:moveTo>
                  <a:lnTo>
                    <a:pt x="12313142" y="238125"/>
                  </a:lnTo>
                  <a:lnTo>
                    <a:pt x="12313142" y="1517543"/>
                  </a:lnTo>
                  <a:lnTo>
                    <a:pt x="12075017" y="1755668"/>
                  </a:lnTo>
                  <a:lnTo>
                    <a:pt x="238125" y="1755668"/>
                  </a:lnTo>
                  <a:lnTo>
                    <a:pt x="0" y="1517543"/>
                  </a:lnTo>
                  <a:lnTo>
                    <a:pt x="0" y="238125"/>
                  </a:lnTo>
                  <a:lnTo>
                    <a:pt x="238125" y="0"/>
                  </a:lnTo>
                  <a:lnTo>
                    <a:pt x="12075017" y="0"/>
                  </a:lnTo>
                  <a:close/>
                </a:path>
              </a:pathLst>
            </a:custGeom>
            <a:solidFill>
              <a:srgbClr val="000000">
                <a:alpha val="49804"/>
              </a:srgbClr>
            </a:solidFill>
            <a:ln w="9525" cap="sq">
              <a:solidFill>
                <a:srgbClr val="C1FF72">
                  <a:alpha val="49804"/>
                </a:srgbClr>
              </a:solidFill>
              <a:prstDash val="solid"/>
              <a:miter/>
            </a:ln>
          </p:spPr>
        </p:sp>
        <p:sp>
          <p:nvSpPr>
            <p:cNvPr name="TextBox 9" id="9"/>
            <p:cNvSpPr txBox="true"/>
            <p:nvPr/>
          </p:nvSpPr>
          <p:spPr>
            <a:xfrm>
              <a:off x="63500" y="25400"/>
              <a:ext cx="12186142" cy="1666768"/>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4201062" y="3692591"/>
            <a:ext cx="2657248" cy="2426102"/>
            <a:chOff x="0" y="0"/>
            <a:chExt cx="3542998" cy="3234803"/>
          </a:xfrm>
        </p:grpSpPr>
        <p:pic>
          <p:nvPicPr>
            <p:cNvPr name="Picture 11" id="11"/>
            <p:cNvPicPr>
              <a:picLocks noChangeAspect="true"/>
            </p:cNvPicPr>
            <p:nvPr/>
          </p:nvPicPr>
          <p:blipFill>
            <a:blip r:embed="rId3"/>
            <a:srcRect l="13513" t="0" r="13513" b="0"/>
            <a:stretch>
              <a:fillRect/>
            </a:stretch>
          </p:blipFill>
          <p:spPr>
            <a:xfrm flipH="false" flipV="false">
              <a:off x="0" y="0"/>
              <a:ext cx="3542998" cy="3234803"/>
            </a:xfrm>
            <a:prstGeom prst="rect">
              <a:avLst/>
            </a:prstGeom>
          </p:spPr>
        </p:pic>
      </p:grpSp>
      <p:sp>
        <p:nvSpPr>
          <p:cNvPr name="AutoShape 12" id="12"/>
          <p:cNvSpPr/>
          <p:nvPr/>
        </p:nvSpPr>
        <p:spPr>
          <a:xfrm flipV="true">
            <a:off x="9003488" y="1246122"/>
            <a:ext cx="7854822" cy="0"/>
          </a:xfrm>
          <a:prstGeom prst="line">
            <a:avLst/>
          </a:prstGeom>
          <a:ln cap="flat" w="9525">
            <a:solidFill>
              <a:srgbClr val="C1FF72">
                <a:alpha val="49804"/>
              </a:srgbClr>
            </a:solidFill>
            <a:prstDash val="solid"/>
            <a:headEnd type="none" len="sm" w="sm"/>
            <a:tailEnd type="none" len="sm" w="sm"/>
          </a:ln>
        </p:spPr>
      </p:sp>
      <p:sp>
        <p:nvSpPr>
          <p:cNvPr name="TextBox 13" id="13"/>
          <p:cNvSpPr txBox="true"/>
          <p:nvPr/>
        </p:nvSpPr>
        <p:spPr>
          <a:xfrm rot="0">
            <a:off x="9003488" y="3437339"/>
            <a:ext cx="4495037" cy="2681354"/>
          </a:xfrm>
          <a:prstGeom prst="rect">
            <a:avLst/>
          </a:prstGeom>
        </p:spPr>
        <p:txBody>
          <a:bodyPr anchor="t" rtlCol="false" tIns="0" lIns="0" bIns="0" rIns="0">
            <a:spAutoFit/>
          </a:bodyPr>
          <a:lstStyle/>
          <a:p>
            <a:pPr algn="l">
              <a:lnSpc>
                <a:spcPts val="2992"/>
              </a:lnSpc>
            </a:pPr>
            <a:r>
              <a:rPr lang="en-US" sz="4400">
                <a:solidFill>
                  <a:srgbClr val="FFFFFF"/>
                </a:solidFill>
                <a:latin typeface="RQND Pro Wide"/>
                <a:ea typeface="RQND Pro Wide"/>
                <a:cs typeface="RQND Pro Wide"/>
                <a:sym typeface="RQND Pro Wide"/>
              </a:rPr>
              <a:t>ROUES ET SUSPENSION INTELLIGENTE (SMART WHEELS &amp; ADAPTIVE SUSPENSION)</a:t>
            </a:r>
          </a:p>
        </p:txBody>
      </p:sp>
      <p:sp>
        <p:nvSpPr>
          <p:cNvPr name="TextBox 14" id="14"/>
          <p:cNvSpPr txBox="true"/>
          <p:nvPr/>
        </p:nvSpPr>
        <p:spPr>
          <a:xfrm rot="0">
            <a:off x="2227148" y="7124868"/>
            <a:ext cx="13833703" cy="1952625"/>
          </a:xfrm>
          <a:prstGeom prst="rect">
            <a:avLst/>
          </a:prstGeom>
        </p:spPr>
        <p:txBody>
          <a:bodyPr anchor="t" rtlCol="false" tIns="0" lIns="0" bIns="0" rIns="0">
            <a:spAutoFit/>
          </a:bodyPr>
          <a:lstStyle/>
          <a:p>
            <a:pPr algn="l">
              <a:lnSpc>
                <a:spcPts val="3119"/>
              </a:lnSpc>
            </a:pPr>
            <a:r>
              <a:rPr lang="en-US" sz="2599">
                <a:solidFill>
                  <a:srgbClr val="FFFFFF"/>
                </a:solidFill>
                <a:latin typeface="Fira Code"/>
                <a:ea typeface="Fira Code"/>
                <a:cs typeface="Fira Code"/>
                <a:sym typeface="Fira Code"/>
              </a:rPr>
              <a:t>Fonctionnement :</a:t>
            </a:r>
          </a:p>
          <a:p>
            <a:pPr algn="l">
              <a:lnSpc>
                <a:spcPts val="3119"/>
              </a:lnSpc>
            </a:pPr>
            <a:r>
              <a:rPr lang="en-US" sz="2599">
                <a:solidFill>
                  <a:srgbClr val="FFFFFF"/>
                </a:solidFill>
                <a:latin typeface="Fira Code"/>
                <a:ea typeface="Fira Code"/>
                <a:cs typeface="Fira Code"/>
                <a:sym typeface="Fira Code"/>
              </a:rPr>
              <a:t>Le</a:t>
            </a:r>
            <a:r>
              <a:rPr lang="en-US" sz="2599">
                <a:solidFill>
                  <a:srgbClr val="FFFFFF"/>
                </a:solidFill>
                <a:latin typeface="Fira Code"/>
                <a:ea typeface="Fira Code"/>
                <a:cs typeface="Fira Code"/>
                <a:sym typeface="Fira Code"/>
              </a:rPr>
              <a:t>s roues contiennent des micro-capteurs et moteurs ajustables.</a:t>
            </a:r>
          </a:p>
          <a:p>
            <a:pPr algn="l">
              <a:lnSpc>
                <a:spcPts val="3119"/>
              </a:lnSpc>
            </a:pPr>
            <a:r>
              <a:rPr lang="en-US" sz="2599">
                <a:solidFill>
                  <a:srgbClr val="FFFFFF"/>
                </a:solidFill>
                <a:latin typeface="Fira Code"/>
                <a:ea typeface="Fira Code"/>
                <a:cs typeface="Fira Code"/>
                <a:sym typeface="Fira Code"/>
              </a:rPr>
              <a:t>Le système de suspension électronique adapte la hauteur et la rigidité selon la route.</a:t>
            </a:r>
          </a:p>
          <a:p>
            <a:pPr algn="l">
              <a:lnSpc>
                <a:spcPts val="3119"/>
              </a:lnSpc>
            </a:pPr>
            <a:r>
              <a:rPr lang="en-US" sz="2599">
                <a:solidFill>
                  <a:srgbClr val="FFFFFF"/>
                </a:solidFill>
                <a:latin typeface="Fira Code"/>
                <a:ea typeface="Fira Code"/>
                <a:cs typeface="Fira Code"/>
                <a:sym typeface="Fira Code"/>
              </a:rPr>
              <a:t>Contrôlable depuis l’application Cloud.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7322028" y="5410576"/>
            <a:ext cx="10266215" cy="3847724"/>
            <a:chOff x="0" y="0"/>
            <a:chExt cx="7788336" cy="2919028"/>
          </a:xfrm>
        </p:grpSpPr>
        <p:sp>
          <p:nvSpPr>
            <p:cNvPr name="Freeform 3" id="3"/>
            <p:cNvSpPr/>
            <p:nvPr/>
          </p:nvSpPr>
          <p:spPr>
            <a:xfrm flipH="false" flipV="false" rot="0">
              <a:off x="0" y="0"/>
              <a:ext cx="7788336" cy="2919028"/>
            </a:xfrm>
            <a:custGeom>
              <a:avLst/>
              <a:gdLst/>
              <a:ahLst/>
              <a:cxnLst/>
              <a:rect r="r" b="b" t="t" l="l"/>
              <a:pathLst>
                <a:path h="2919028" w="7788336">
                  <a:moveTo>
                    <a:pt x="7550211" y="0"/>
                  </a:moveTo>
                  <a:lnTo>
                    <a:pt x="7788336" y="238125"/>
                  </a:lnTo>
                  <a:lnTo>
                    <a:pt x="7788336" y="2680903"/>
                  </a:lnTo>
                  <a:lnTo>
                    <a:pt x="7550211" y="2919028"/>
                  </a:lnTo>
                  <a:lnTo>
                    <a:pt x="238125" y="2919028"/>
                  </a:lnTo>
                  <a:lnTo>
                    <a:pt x="0" y="2680903"/>
                  </a:lnTo>
                  <a:lnTo>
                    <a:pt x="0" y="238125"/>
                  </a:lnTo>
                  <a:lnTo>
                    <a:pt x="238125" y="0"/>
                  </a:lnTo>
                  <a:lnTo>
                    <a:pt x="7550211" y="0"/>
                  </a:lnTo>
                  <a:close/>
                </a:path>
              </a:pathLst>
            </a:custGeom>
            <a:solidFill>
              <a:srgbClr val="000000">
                <a:alpha val="49804"/>
              </a:srgbClr>
            </a:solidFill>
            <a:ln w="9525" cap="sq">
              <a:solidFill>
                <a:srgbClr val="C1FF72">
                  <a:alpha val="49804"/>
                </a:srgbClr>
              </a:solidFill>
              <a:prstDash val="solid"/>
              <a:miter/>
            </a:ln>
          </p:spPr>
        </p:sp>
        <p:sp>
          <p:nvSpPr>
            <p:cNvPr name="TextBox 4" id="4"/>
            <p:cNvSpPr txBox="true"/>
            <p:nvPr/>
          </p:nvSpPr>
          <p:spPr>
            <a:xfrm>
              <a:off x="63500" y="25400"/>
              <a:ext cx="7661336" cy="283012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23519" y="1028700"/>
            <a:ext cx="8852100" cy="3382271"/>
            <a:chOff x="0" y="0"/>
            <a:chExt cx="4594945" cy="1755668"/>
          </a:xfrm>
        </p:grpSpPr>
        <p:sp>
          <p:nvSpPr>
            <p:cNvPr name="Freeform 6" id="6"/>
            <p:cNvSpPr/>
            <p:nvPr/>
          </p:nvSpPr>
          <p:spPr>
            <a:xfrm flipH="false" flipV="false" rot="0">
              <a:off x="0" y="0"/>
              <a:ext cx="4594945" cy="1755668"/>
            </a:xfrm>
            <a:custGeom>
              <a:avLst/>
              <a:gdLst/>
              <a:ahLst/>
              <a:cxnLst/>
              <a:rect r="r" b="b" t="t" l="l"/>
              <a:pathLst>
                <a:path h="1755668" w="4594945">
                  <a:moveTo>
                    <a:pt x="4356820" y="0"/>
                  </a:moveTo>
                  <a:lnTo>
                    <a:pt x="4594945" y="238125"/>
                  </a:lnTo>
                  <a:lnTo>
                    <a:pt x="4594945" y="1517543"/>
                  </a:lnTo>
                  <a:lnTo>
                    <a:pt x="4356820" y="1755668"/>
                  </a:lnTo>
                  <a:lnTo>
                    <a:pt x="238125" y="1755668"/>
                  </a:lnTo>
                  <a:lnTo>
                    <a:pt x="0" y="1517543"/>
                  </a:lnTo>
                  <a:lnTo>
                    <a:pt x="0" y="238125"/>
                  </a:lnTo>
                  <a:lnTo>
                    <a:pt x="238125" y="0"/>
                  </a:lnTo>
                  <a:lnTo>
                    <a:pt x="4356820" y="0"/>
                  </a:lnTo>
                  <a:close/>
                </a:path>
              </a:pathLst>
            </a:custGeom>
            <a:solidFill>
              <a:srgbClr val="000000">
                <a:alpha val="49804"/>
              </a:srgbClr>
            </a:solidFill>
            <a:ln w="9525" cap="sq">
              <a:solidFill>
                <a:srgbClr val="C1FF72">
                  <a:alpha val="49804"/>
                </a:srgbClr>
              </a:solidFill>
              <a:prstDash val="solid"/>
              <a:miter/>
            </a:ln>
          </p:spPr>
        </p:sp>
        <p:sp>
          <p:nvSpPr>
            <p:cNvPr name="TextBox 7" id="7"/>
            <p:cNvSpPr txBox="true"/>
            <p:nvPr/>
          </p:nvSpPr>
          <p:spPr>
            <a:xfrm>
              <a:off x="63500" y="25400"/>
              <a:ext cx="4467945" cy="1666768"/>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301235" y="2343837"/>
            <a:ext cx="7496668" cy="1997627"/>
          </a:xfrm>
          <a:prstGeom prst="rect">
            <a:avLst/>
          </a:prstGeom>
        </p:spPr>
        <p:txBody>
          <a:bodyPr anchor="t" rtlCol="false" tIns="0" lIns="0" bIns="0" rIns="0">
            <a:spAutoFit/>
          </a:bodyPr>
          <a:lstStyle/>
          <a:p>
            <a:pPr algn="l">
              <a:lnSpc>
                <a:spcPts val="2681"/>
              </a:lnSpc>
            </a:pPr>
            <a:r>
              <a:rPr lang="en-US" sz="2234">
                <a:solidFill>
                  <a:srgbClr val="FFFFFF"/>
                </a:solidFill>
                <a:latin typeface="Fira Code"/>
                <a:ea typeface="Fira Code"/>
                <a:cs typeface="Fira Code"/>
                <a:sym typeface="Fira Code"/>
              </a:rPr>
              <a:t>Fonctionnement :</a:t>
            </a:r>
          </a:p>
          <a:p>
            <a:pPr algn="l">
              <a:lnSpc>
                <a:spcPts val="2681"/>
              </a:lnSpc>
            </a:pPr>
            <a:r>
              <a:rPr lang="en-US" sz="2234">
                <a:solidFill>
                  <a:srgbClr val="FFFFFF"/>
                </a:solidFill>
                <a:latin typeface="Fira Code"/>
                <a:ea typeface="Fira Code"/>
                <a:cs typeface="Fira Code"/>
                <a:sym typeface="Fira Code"/>
              </a:rPr>
              <a:t>La carrosserie est recouverte d’un film nanotechnologique capable de changer de couleur selon un courant électrique.</a:t>
            </a:r>
          </a:p>
          <a:p>
            <a:pPr algn="l">
              <a:lnSpc>
                <a:spcPts val="2681"/>
              </a:lnSpc>
            </a:pPr>
            <a:r>
              <a:rPr lang="en-US" sz="2234">
                <a:solidFill>
                  <a:srgbClr val="FFFFFF"/>
                </a:solidFill>
                <a:latin typeface="Fira Code"/>
                <a:ea typeface="Fira Code"/>
                <a:cs typeface="Fira Code"/>
                <a:sym typeface="Fira Code"/>
              </a:rPr>
              <a:t>Le Cloud peut synchroniser la couleur avec la météo ou l’humeur de l’utilisateur.</a:t>
            </a:r>
          </a:p>
        </p:txBody>
      </p:sp>
      <p:grpSp>
        <p:nvGrpSpPr>
          <p:cNvPr name="Group 9" id="9"/>
          <p:cNvGrpSpPr/>
          <p:nvPr/>
        </p:nvGrpSpPr>
        <p:grpSpPr>
          <a:xfrm rot="0">
            <a:off x="4350286" y="5677073"/>
            <a:ext cx="3181561" cy="3314730"/>
            <a:chOff x="0" y="0"/>
            <a:chExt cx="4242082" cy="4419640"/>
          </a:xfrm>
        </p:grpSpPr>
        <p:pic>
          <p:nvPicPr>
            <p:cNvPr name="Picture 10" id="10"/>
            <p:cNvPicPr>
              <a:picLocks noChangeAspect="true"/>
            </p:cNvPicPr>
            <p:nvPr/>
          </p:nvPicPr>
          <p:blipFill>
            <a:blip r:embed="rId2"/>
            <a:srcRect l="927" t="0" r="927" b="0"/>
            <a:stretch>
              <a:fillRect/>
            </a:stretch>
          </p:blipFill>
          <p:spPr>
            <a:xfrm flipH="false" flipV="false">
              <a:off x="0" y="0"/>
              <a:ext cx="4242082" cy="4419640"/>
            </a:xfrm>
            <a:prstGeom prst="rect">
              <a:avLst/>
            </a:prstGeom>
          </p:spPr>
        </p:pic>
      </p:grpSp>
      <p:grpSp>
        <p:nvGrpSpPr>
          <p:cNvPr name="Group 11" id="11"/>
          <p:cNvGrpSpPr/>
          <p:nvPr/>
        </p:nvGrpSpPr>
        <p:grpSpPr>
          <a:xfrm rot="0">
            <a:off x="9004745" y="1396807"/>
            <a:ext cx="2879625" cy="2667919"/>
            <a:chOff x="0" y="0"/>
            <a:chExt cx="3839500" cy="3557226"/>
          </a:xfrm>
        </p:grpSpPr>
        <p:pic>
          <p:nvPicPr>
            <p:cNvPr name="Picture 12" id="12"/>
            <p:cNvPicPr>
              <a:picLocks noChangeAspect="true"/>
            </p:cNvPicPr>
            <p:nvPr/>
          </p:nvPicPr>
          <p:blipFill>
            <a:blip r:embed="rId3"/>
            <a:srcRect l="13697" t="0" r="13697" b="0"/>
            <a:stretch>
              <a:fillRect/>
            </a:stretch>
          </p:blipFill>
          <p:spPr>
            <a:xfrm flipH="false" flipV="false">
              <a:off x="0" y="0"/>
              <a:ext cx="3839500" cy="3557226"/>
            </a:xfrm>
            <a:prstGeom prst="rect">
              <a:avLst/>
            </a:prstGeom>
          </p:spPr>
        </p:pic>
      </p:grpSp>
      <p:grpSp>
        <p:nvGrpSpPr>
          <p:cNvPr name="Group 13" id="13"/>
          <p:cNvGrpSpPr/>
          <p:nvPr/>
        </p:nvGrpSpPr>
        <p:grpSpPr>
          <a:xfrm rot="5400000">
            <a:off x="5447275" y="3524703"/>
            <a:ext cx="717463" cy="5022202"/>
            <a:chOff x="0" y="0"/>
            <a:chExt cx="188961" cy="1322720"/>
          </a:xfrm>
        </p:grpSpPr>
        <p:sp>
          <p:nvSpPr>
            <p:cNvPr name="Freeform 14" id="14"/>
            <p:cNvSpPr/>
            <p:nvPr/>
          </p:nvSpPr>
          <p:spPr>
            <a:xfrm flipH="false" flipV="false" rot="0">
              <a:off x="0" y="0"/>
              <a:ext cx="188961" cy="1322720"/>
            </a:xfrm>
            <a:custGeom>
              <a:avLst/>
              <a:gdLst/>
              <a:ahLst/>
              <a:cxnLst/>
              <a:rect r="r" b="b" t="t" l="l"/>
              <a:pathLst>
                <a:path h="1322720" w="188961">
                  <a:moveTo>
                    <a:pt x="0" y="0"/>
                  </a:moveTo>
                  <a:lnTo>
                    <a:pt x="188961" y="0"/>
                  </a:lnTo>
                  <a:lnTo>
                    <a:pt x="188961" y="1322720"/>
                  </a:lnTo>
                  <a:lnTo>
                    <a:pt x="0" y="1322720"/>
                  </a:lnTo>
                  <a:close/>
                </a:path>
              </a:pathLst>
            </a:custGeom>
            <a:gradFill rotWithShape="true">
              <a:gsLst>
                <a:gs pos="0">
                  <a:srgbClr val="000000">
                    <a:alpha val="100000"/>
                  </a:srgbClr>
                </a:gs>
                <a:gs pos="50000">
                  <a:srgbClr val="000000">
                    <a:alpha val="68500"/>
                  </a:srgbClr>
                </a:gs>
                <a:gs pos="100000">
                  <a:srgbClr val="000000">
                    <a:alpha val="0"/>
                  </a:srgbClr>
                </a:gs>
              </a:gsLst>
              <a:lin ang="0"/>
            </a:gradFill>
          </p:spPr>
        </p:sp>
        <p:sp>
          <p:nvSpPr>
            <p:cNvPr name="TextBox 15" id="15"/>
            <p:cNvSpPr txBox="true"/>
            <p:nvPr/>
          </p:nvSpPr>
          <p:spPr>
            <a:xfrm>
              <a:off x="0" y="-38100"/>
              <a:ext cx="188961" cy="136082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5400000">
            <a:off x="10680216" y="1455575"/>
            <a:ext cx="717463" cy="4482089"/>
            <a:chOff x="0" y="0"/>
            <a:chExt cx="188961" cy="1180468"/>
          </a:xfrm>
        </p:grpSpPr>
        <p:sp>
          <p:nvSpPr>
            <p:cNvPr name="Freeform 17" id="17"/>
            <p:cNvSpPr/>
            <p:nvPr/>
          </p:nvSpPr>
          <p:spPr>
            <a:xfrm flipH="false" flipV="false" rot="0">
              <a:off x="0" y="0"/>
              <a:ext cx="188961" cy="1180468"/>
            </a:xfrm>
            <a:custGeom>
              <a:avLst/>
              <a:gdLst/>
              <a:ahLst/>
              <a:cxnLst/>
              <a:rect r="r" b="b" t="t" l="l"/>
              <a:pathLst>
                <a:path h="1180468" w="188961">
                  <a:moveTo>
                    <a:pt x="0" y="0"/>
                  </a:moveTo>
                  <a:lnTo>
                    <a:pt x="188961" y="0"/>
                  </a:lnTo>
                  <a:lnTo>
                    <a:pt x="188961" y="1180468"/>
                  </a:lnTo>
                  <a:lnTo>
                    <a:pt x="0" y="1180468"/>
                  </a:lnTo>
                  <a:close/>
                </a:path>
              </a:pathLst>
            </a:custGeom>
            <a:gradFill rotWithShape="true">
              <a:gsLst>
                <a:gs pos="0">
                  <a:srgbClr val="000000">
                    <a:alpha val="100000"/>
                  </a:srgbClr>
                </a:gs>
                <a:gs pos="50000">
                  <a:srgbClr val="000000">
                    <a:alpha val="68500"/>
                  </a:srgbClr>
                </a:gs>
                <a:gs pos="100000">
                  <a:srgbClr val="000000">
                    <a:alpha val="0"/>
                  </a:srgbClr>
                </a:gs>
              </a:gsLst>
              <a:lin ang="0"/>
            </a:gradFill>
          </p:spPr>
        </p:sp>
        <p:sp>
          <p:nvSpPr>
            <p:cNvPr name="TextBox 18" id="18"/>
            <p:cNvSpPr txBox="true"/>
            <p:nvPr/>
          </p:nvSpPr>
          <p:spPr>
            <a:xfrm>
              <a:off x="0" y="-38100"/>
              <a:ext cx="188961" cy="1218568"/>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9228758" y="6444195"/>
            <a:ext cx="7975728" cy="704850"/>
          </a:xfrm>
          <a:prstGeom prst="rect">
            <a:avLst/>
          </a:prstGeom>
        </p:spPr>
        <p:txBody>
          <a:bodyPr anchor="t" rtlCol="false" tIns="0" lIns="0" bIns="0" rIns="0">
            <a:spAutoFit/>
          </a:bodyPr>
          <a:lstStyle/>
          <a:p>
            <a:pPr algn="l">
              <a:lnSpc>
                <a:spcPts val="2837"/>
              </a:lnSpc>
            </a:pPr>
            <a:r>
              <a:rPr lang="en-US" sz="2364" b="true">
                <a:solidFill>
                  <a:srgbClr val="FFFFFF"/>
                </a:solidFill>
                <a:latin typeface="Fira Code Bold"/>
                <a:ea typeface="Fira Code Bold"/>
                <a:cs typeface="Fira Code Bold"/>
                <a:sym typeface="Fira Code Bold"/>
              </a:rPr>
              <a:t>SYSTÈME CLOUD ET SCALE-UP (CLOUD ARCHITECTURE)</a:t>
            </a:r>
          </a:p>
        </p:txBody>
      </p:sp>
      <p:sp>
        <p:nvSpPr>
          <p:cNvPr name="TextBox 20" id="20"/>
          <p:cNvSpPr txBox="true"/>
          <p:nvPr/>
        </p:nvSpPr>
        <p:spPr>
          <a:xfrm rot="0">
            <a:off x="8901324" y="7329126"/>
            <a:ext cx="7566307" cy="1600200"/>
          </a:xfrm>
          <a:prstGeom prst="rect">
            <a:avLst/>
          </a:prstGeom>
        </p:spPr>
        <p:txBody>
          <a:bodyPr anchor="t" rtlCol="false" tIns="0" lIns="0" bIns="0" rIns="0">
            <a:spAutoFit/>
          </a:bodyPr>
          <a:lstStyle/>
          <a:p>
            <a:pPr algn="l">
              <a:lnSpc>
                <a:spcPts val="2159"/>
              </a:lnSpc>
            </a:pPr>
            <a:r>
              <a:rPr lang="en-US" sz="1799">
                <a:solidFill>
                  <a:srgbClr val="FFFFFF"/>
                </a:solidFill>
                <a:latin typeface="Fira Code"/>
                <a:ea typeface="Fira Code"/>
                <a:cs typeface="Fira Code"/>
                <a:sym typeface="Fira Code"/>
              </a:rPr>
              <a:t>Fonctionnement :</a:t>
            </a:r>
          </a:p>
          <a:p>
            <a:pPr algn="l">
              <a:lnSpc>
                <a:spcPts val="2159"/>
              </a:lnSpc>
            </a:pPr>
            <a:r>
              <a:rPr lang="en-US" sz="1799">
                <a:solidFill>
                  <a:srgbClr val="FFFFFF"/>
                </a:solidFill>
                <a:latin typeface="Fira Code"/>
                <a:ea typeface="Fira Code"/>
                <a:cs typeface="Fira Code"/>
                <a:sym typeface="Fira Code"/>
              </a:rPr>
              <a:t>Toutes les données du véhicule sont envoyées au Cloud.</a:t>
            </a:r>
          </a:p>
          <a:p>
            <a:pPr algn="l">
              <a:lnSpc>
                <a:spcPts val="2159"/>
              </a:lnSpc>
            </a:pPr>
            <a:r>
              <a:rPr lang="en-US" sz="1799">
                <a:solidFill>
                  <a:srgbClr val="FFFFFF"/>
                </a:solidFill>
                <a:latin typeface="Fira Code"/>
                <a:ea typeface="Fira Code"/>
                <a:cs typeface="Fira Code"/>
                <a:sym typeface="Fira Code"/>
              </a:rPr>
              <a:t>Les ressources informatiques s’ajustent dynamiquement selon la charge (Scale-Up).</a:t>
            </a:r>
          </a:p>
          <a:p>
            <a:pPr algn="l">
              <a:lnSpc>
                <a:spcPts val="2159"/>
              </a:lnSpc>
            </a:pPr>
            <a:r>
              <a:rPr lang="en-US" sz="1799">
                <a:solidFill>
                  <a:srgbClr val="FFFFFF"/>
                </a:solidFill>
                <a:latin typeface="Fira Code"/>
                <a:ea typeface="Fira Code"/>
                <a:cs typeface="Fira Code"/>
                <a:sym typeface="Fira Code"/>
              </a:rPr>
              <a:t>Chaque utilisateur a un compte sécurisé pour gérer ses abonnements et mises à niveau.</a:t>
            </a:r>
          </a:p>
        </p:txBody>
      </p:sp>
      <p:sp>
        <p:nvSpPr>
          <p:cNvPr name="TextBox 21" id="21"/>
          <p:cNvSpPr txBox="true"/>
          <p:nvPr/>
        </p:nvSpPr>
        <p:spPr>
          <a:xfrm rot="0">
            <a:off x="1709125" y="1396807"/>
            <a:ext cx="4695988" cy="685800"/>
          </a:xfrm>
          <a:prstGeom prst="rect">
            <a:avLst/>
          </a:prstGeom>
        </p:spPr>
        <p:txBody>
          <a:bodyPr anchor="t" rtlCol="false" tIns="0" lIns="0" bIns="0" rIns="0">
            <a:spAutoFit/>
          </a:bodyPr>
          <a:lstStyle/>
          <a:p>
            <a:pPr algn="l">
              <a:lnSpc>
                <a:spcPts val="2759"/>
              </a:lnSpc>
            </a:pPr>
            <a:r>
              <a:rPr lang="en-US" sz="2299" b="true">
                <a:solidFill>
                  <a:srgbClr val="FFFFFF"/>
                </a:solidFill>
                <a:latin typeface="Fira Code Bold"/>
                <a:ea typeface="Fira Code Bold"/>
                <a:cs typeface="Fira Code Bold"/>
                <a:sym typeface="Fira Code Bold"/>
              </a:rPr>
              <a:t>PEINTURE DYNAMIQUE (ELECTROCHROMIC SKIN)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367160" y="2835570"/>
            <a:ext cx="6284369" cy="6135453"/>
            <a:chOff x="0" y="0"/>
            <a:chExt cx="4767558" cy="4654585"/>
          </a:xfrm>
        </p:grpSpPr>
        <p:sp>
          <p:nvSpPr>
            <p:cNvPr name="Freeform 3" id="3"/>
            <p:cNvSpPr/>
            <p:nvPr/>
          </p:nvSpPr>
          <p:spPr>
            <a:xfrm flipH="false" flipV="false" rot="0">
              <a:off x="0" y="0"/>
              <a:ext cx="4767558" cy="4654585"/>
            </a:xfrm>
            <a:custGeom>
              <a:avLst/>
              <a:gdLst/>
              <a:ahLst/>
              <a:cxnLst/>
              <a:rect r="r" b="b" t="t" l="l"/>
              <a:pathLst>
                <a:path h="4654585" w="4767558">
                  <a:moveTo>
                    <a:pt x="4529433" y="0"/>
                  </a:moveTo>
                  <a:lnTo>
                    <a:pt x="4767558" y="238125"/>
                  </a:lnTo>
                  <a:lnTo>
                    <a:pt x="4767558" y="4416460"/>
                  </a:lnTo>
                  <a:lnTo>
                    <a:pt x="4529433" y="4654585"/>
                  </a:lnTo>
                  <a:lnTo>
                    <a:pt x="238125" y="4654585"/>
                  </a:lnTo>
                  <a:lnTo>
                    <a:pt x="0" y="4416460"/>
                  </a:lnTo>
                  <a:lnTo>
                    <a:pt x="0" y="238125"/>
                  </a:lnTo>
                  <a:lnTo>
                    <a:pt x="238125" y="0"/>
                  </a:lnTo>
                  <a:lnTo>
                    <a:pt x="4529433" y="0"/>
                  </a:lnTo>
                  <a:close/>
                </a:path>
              </a:pathLst>
            </a:custGeom>
            <a:solidFill>
              <a:srgbClr val="000000">
                <a:alpha val="49804"/>
              </a:srgbClr>
            </a:solidFill>
            <a:ln w="9525" cap="sq">
              <a:solidFill>
                <a:srgbClr val="C1FF72">
                  <a:alpha val="49804"/>
                </a:srgbClr>
              </a:solidFill>
              <a:prstDash val="solid"/>
              <a:miter/>
            </a:ln>
          </p:spPr>
        </p:sp>
        <p:sp>
          <p:nvSpPr>
            <p:cNvPr name="TextBox 4" id="4"/>
            <p:cNvSpPr txBox="true"/>
            <p:nvPr/>
          </p:nvSpPr>
          <p:spPr>
            <a:xfrm>
              <a:off x="63500" y="25400"/>
              <a:ext cx="4640558" cy="456568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795343" y="1943390"/>
            <a:ext cx="8917531" cy="6400220"/>
            <a:chOff x="0" y="0"/>
            <a:chExt cx="11890042" cy="8533627"/>
          </a:xfrm>
        </p:grpSpPr>
        <p:pic>
          <p:nvPicPr>
            <p:cNvPr name="Picture 6" id="6"/>
            <p:cNvPicPr>
              <a:picLocks noChangeAspect="true"/>
            </p:cNvPicPr>
            <p:nvPr/>
          </p:nvPicPr>
          <p:blipFill>
            <a:blip r:embed="rId2"/>
            <a:srcRect l="13337" t="0" r="13337" b="0"/>
            <a:stretch>
              <a:fillRect/>
            </a:stretch>
          </p:blipFill>
          <p:spPr>
            <a:xfrm flipH="false" flipV="false">
              <a:off x="0" y="0"/>
              <a:ext cx="11890042" cy="8533627"/>
            </a:xfrm>
            <a:prstGeom prst="rect">
              <a:avLst/>
            </a:prstGeom>
          </p:spPr>
        </p:pic>
      </p:grpSp>
      <p:grpSp>
        <p:nvGrpSpPr>
          <p:cNvPr name="Group 7" id="7"/>
          <p:cNvGrpSpPr/>
          <p:nvPr/>
        </p:nvGrpSpPr>
        <p:grpSpPr>
          <a:xfrm rot="-5400000">
            <a:off x="3808835" y="2420879"/>
            <a:ext cx="2890548" cy="9073102"/>
            <a:chOff x="0" y="0"/>
            <a:chExt cx="761296" cy="2389624"/>
          </a:xfrm>
        </p:grpSpPr>
        <p:sp>
          <p:nvSpPr>
            <p:cNvPr name="Freeform 8" id="8"/>
            <p:cNvSpPr/>
            <p:nvPr/>
          </p:nvSpPr>
          <p:spPr>
            <a:xfrm flipH="false" flipV="false" rot="0">
              <a:off x="0" y="0"/>
              <a:ext cx="761297" cy="2389624"/>
            </a:xfrm>
            <a:custGeom>
              <a:avLst/>
              <a:gdLst/>
              <a:ahLst/>
              <a:cxnLst/>
              <a:rect r="r" b="b" t="t" l="l"/>
              <a:pathLst>
                <a:path h="2389624" w="761297">
                  <a:moveTo>
                    <a:pt x="0" y="0"/>
                  </a:moveTo>
                  <a:lnTo>
                    <a:pt x="761297" y="0"/>
                  </a:lnTo>
                  <a:lnTo>
                    <a:pt x="761297" y="2389624"/>
                  </a:lnTo>
                  <a:lnTo>
                    <a:pt x="0" y="2389624"/>
                  </a:lnTo>
                  <a:close/>
                </a:path>
              </a:pathLst>
            </a:custGeom>
            <a:gradFill rotWithShape="true">
              <a:gsLst>
                <a:gs pos="0">
                  <a:srgbClr val="000000">
                    <a:alpha val="100000"/>
                  </a:srgbClr>
                </a:gs>
                <a:gs pos="50000">
                  <a:srgbClr val="000000">
                    <a:alpha val="68500"/>
                  </a:srgbClr>
                </a:gs>
                <a:gs pos="100000">
                  <a:srgbClr val="000000">
                    <a:alpha val="0"/>
                  </a:srgbClr>
                </a:gs>
              </a:gsLst>
              <a:lin ang="0"/>
            </a:gradFill>
          </p:spPr>
        </p:sp>
        <p:sp>
          <p:nvSpPr>
            <p:cNvPr name="TextBox 9" id="9"/>
            <p:cNvSpPr txBox="true"/>
            <p:nvPr/>
          </p:nvSpPr>
          <p:spPr>
            <a:xfrm>
              <a:off x="0" y="-38100"/>
              <a:ext cx="761296" cy="2427724"/>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0367160" y="1238250"/>
            <a:ext cx="8759128" cy="1195454"/>
          </a:xfrm>
          <a:prstGeom prst="rect">
            <a:avLst/>
          </a:prstGeom>
        </p:spPr>
        <p:txBody>
          <a:bodyPr anchor="t" rtlCol="false" tIns="0" lIns="0" bIns="0" rIns="0">
            <a:spAutoFit/>
          </a:bodyPr>
          <a:lstStyle/>
          <a:p>
            <a:pPr algn="l">
              <a:lnSpc>
                <a:spcPts val="2992"/>
              </a:lnSpc>
            </a:pPr>
            <a:r>
              <a:rPr lang="en-US" sz="4400">
                <a:solidFill>
                  <a:srgbClr val="FFFFFF"/>
                </a:solidFill>
                <a:latin typeface="RQND Pro Wide"/>
                <a:ea typeface="RQND Pro Wide"/>
                <a:cs typeface="RQND Pro Wide"/>
                <a:sym typeface="RQND Pro Wide"/>
              </a:rPr>
              <a:t> SYSTÈME ÉNERGÉTIQUE SOLAIRE (SOLAR &amp; V2H INTEGRATION)</a:t>
            </a:r>
          </a:p>
        </p:txBody>
      </p:sp>
      <p:sp>
        <p:nvSpPr>
          <p:cNvPr name="TextBox 11" id="11"/>
          <p:cNvSpPr txBox="true"/>
          <p:nvPr/>
        </p:nvSpPr>
        <p:spPr>
          <a:xfrm rot="0">
            <a:off x="10634620" y="3536334"/>
            <a:ext cx="5454158" cy="4724400"/>
          </a:xfrm>
          <a:prstGeom prst="rect">
            <a:avLst/>
          </a:prstGeom>
        </p:spPr>
        <p:txBody>
          <a:bodyPr anchor="t" rtlCol="false" tIns="0" lIns="0" bIns="0" rIns="0">
            <a:spAutoFit/>
          </a:bodyPr>
          <a:lstStyle/>
          <a:p>
            <a:pPr algn="l">
              <a:lnSpc>
                <a:spcPts val="2519"/>
              </a:lnSpc>
            </a:pPr>
          </a:p>
          <a:p>
            <a:pPr algn="l">
              <a:lnSpc>
                <a:spcPts val="2519"/>
              </a:lnSpc>
            </a:pPr>
            <a:r>
              <a:rPr lang="en-US" sz="2099">
                <a:solidFill>
                  <a:srgbClr val="FFFFFF"/>
                </a:solidFill>
                <a:latin typeface="Fira Code"/>
                <a:ea typeface="Fira Code"/>
                <a:cs typeface="Fira Code"/>
                <a:sym typeface="Fira Code"/>
              </a:rPr>
              <a:t>Fonct</a:t>
            </a:r>
            <a:r>
              <a:rPr lang="en-US" sz="2099">
                <a:solidFill>
                  <a:srgbClr val="FFFFFF"/>
                </a:solidFill>
                <a:latin typeface="Fira Code"/>
                <a:ea typeface="Fira Code"/>
                <a:cs typeface="Fira Code"/>
                <a:sym typeface="Fira Code"/>
              </a:rPr>
              <a:t>ionnement :</a:t>
            </a:r>
          </a:p>
          <a:p>
            <a:pPr algn="l">
              <a:lnSpc>
                <a:spcPts val="2519"/>
              </a:lnSpc>
            </a:pPr>
            <a:r>
              <a:rPr lang="en-US" sz="2099">
                <a:solidFill>
                  <a:srgbClr val="FFFFFF"/>
                </a:solidFill>
                <a:latin typeface="Fira Code"/>
                <a:ea typeface="Fira Code"/>
                <a:cs typeface="Fira Code"/>
                <a:sym typeface="Fira Code"/>
              </a:rPr>
              <a:t>Des panneaux solaires sur le toit alimentent la batterie principale.</a:t>
            </a:r>
          </a:p>
          <a:p>
            <a:pPr algn="l">
              <a:lnSpc>
                <a:spcPts val="2519"/>
              </a:lnSpc>
            </a:pPr>
            <a:r>
              <a:rPr lang="en-US" sz="2099">
                <a:solidFill>
                  <a:srgbClr val="FFFFFF"/>
                </a:solidFill>
                <a:latin typeface="Fira Code"/>
                <a:ea typeface="Fira Code"/>
                <a:cs typeface="Fira Code"/>
                <a:sym typeface="Fira Code"/>
              </a:rPr>
              <a:t>Le système “Vehicle-to-Home” permet d’alimenter la maison à partir du véhicule.</a:t>
            </a:r>
          </a:p>
          <a:p>
            <a:pPr algn="l">
              <a:lnSpc>
                <a:spcPts val="2519"/>
              </a:lnSpc>
            </a:pPr>
          </a:p>
          <a:p>
            <a:pPr algn="l">
              <a:lnSpc>
                <a:spcPts val="2519"/>
              </a:lnSpc>
            </a:pPr>
            <a:r>
              <a:rPr lang="en-US" sz="2099">
                <a:solidFill>
                  <a:srgbClr val="FFFFFF"/>
                </a:solidFill>
                <a:latin typeface="Fira Code"/>
                <a:ea typeface="Fira Code"/>
                <a:cs typeface="Fira Code"/>
                <a:sym typeface="Fira Code"/>
              </a:rPr>
              <a:t>Utilité :</a:t>
            </a:r>
          </a:p>
          <a:p>
            <a:pPr algn="l">
              <a:lnSpc>
                <a:spcPts val="2519"/>
              </a:lnSpc>
            </a:pPr>
          </a:p>
          <a:p>
            <a:pPr algn="l">
              <a:lnSpc>
                <a:spcPts val="2519"/>
              </a:lnSpc>
            </a:pPr>
            <a:r>
              <a:rPr lang="en-US" sz="2099">
                <a:solidFill>
                  <a:srgbClr val="FFFFFF"/>
                </a:solidFill>
                <a:latin typeface="Fira Code"/>
                <a:ea typeface="Fira Code"/>
                <a:cs typeface="Fira Code"/>
                <a:sym typeface="Fira Code"/>
              </a:rPr>
              <a:t>Autonomie énergétique.</a:t>
            </a:r>
          </a:p>
          <a:p>
            <a:pPr algn="l">
              <a:lnSpc>
                <a:spcPts val="2519"/>
              </a:lnSpc>
            </a:pPr>
          </a:p>
          <a:p>
            <a:pPr algn="l">
              <a:lnSpc>
                <a:spcPts val="2519"/>
              </a:lnSpc>
            </a:pPr>
            <a:r>
              <a:rPr lang="en-US" sz="2099">
                <a:solidFill>
                  <a:srgbClr val="FFFFFF"/>
                </a:solidFill>
                <a:latin typeface="Fira Code"/>
                <a:ea typeface="Fira Code"/>
                <a:cs typeface="Fira Code"/>
                <a:sym typeface="Fira Code"/>
              </a:rPr>
              <a:t>Réduction des coûts d’électricité.</a:t>
            </a:r>
          </a:p>
          <a:p>
            <a:pPr algn="l">
              <a:lnSpc>
                <a:spcPts val="2519"/>
              </a:lnSpc>
            </a:pPr>
          </a:p>
          <a:p>
            <a:pPr algn="l">
              <a:lnSpc>
                <a:spcPts val="2519"/>
              </a:lnSpc>
            </a:pPr>
            <a:r>
              <a:rPr lang="en-US" sz="2099">
                <a:solidFill>
                  <a:srgbClr val="FFFFFF"/>
                </a:solidFill>
                <a:latin typeface="Fira Code"/>
                <a:ea typeface="Fira Code"/>
                <a:cs typeface="Fira Code"/>
                <a:sym typeface="Fira Code"/>
              </a:rPr>
              <a:t>Écologie et durabilité.</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DAG1AW-Chq8</dc:identifier>
  <dcterms:modified xsi:type="dcterms:W3CDTF">2011-08-01T06:04:30Z</dcterms:modified>
  <cp:revision>1</cp:revision>
  <dc:title>CLOUD SCALE</dc:title>
</cp:coreProperties>
</file>